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embedTrueTypeFonts="1">
  <p:sldMasterIdLst>
    <p:sldMasterId id="2147483648" r:id="rId1"/>
  </p:sldMasterIdLst>
  <p:notesMasterIdLst>
    <p:notesMasterId r:id="rId50"/>
  </p:notesMasterIdLst>
  <p:sldIdLst>
    <p:sldId id="256" r:id="rId2"/>
    <p:sldId id="345" r:id="rId3"/>
    <p:sldId id="346" r:id="rId4"/>
    <p:sldId id="301" r:id="rId5"/>
    <p:sldId id="303" r:id="rId6"/>
    <p:sldId id="304" r:id="rId7"/>
    <p:sldId id="305" r:id="rId8"/>
    <p:sldId id="306" r:id="rId9"/>
    <p:sldId id="347" r:id="rId10"/>
    <p:sldId id="278" r:id="rId11"/>
    <p:sldId id="348" r:id="rId12"/>
    <p:sldId id="277" r:id="rId13"/>
    <p:sldId id="289" r:id="rId14"/>
    <p:sldId id="291" r:id="rId15"/>
    <p:sldId id="349" r:id="rId16"/>
    <p:sldId id="283" r:id="rId17"/>
    <p:sldId id="290" r:id="rId18"/>
    <p:sldId id="350" r:id="rId19"/>
    <p:sldId id="351" r:id="rId20"/>
    <p:sldId id="352" r:id="rId21"/>
    <p:sldId id="353" r:id="rId22"/>
    <p:sldId id="354" r:id="rId23"/>
    <p:sldId id="355" r:id="rId24"/>
    <p:sldId id="356" r:id="rId25"/>
    <p:sldId id="340" r:id="rId26"/>
    <p:sldId id="341" r:id="rId27"/>
    <p:sldId id="342" r:id="rId28"/>
    <p:sldId id="361" r:id="rId29"/>
    <p:sldId id="343" r:id="rId30"/>
    <p:sldId id="344" r:id="rId31"/>
    <p:sldId id="362" r:id="rId32"/>
    <p:sldId id="363" r:id="rId33"/>
    <p:sldId id="364" r:id="rId34"/>
    <p:sldId id="365" r:id="rId35"/>
    <p:sldId id="378" r:id="rId36"/>
    <p:sldId id="379" r:id="rId37"/>
    <p:sldId id="381" r:id="rId38"/>
    <p:sldId id="382" r:id="rId39"/>
    <p:sldId id="383" r:id="rId40"/>
    <p:sldId id="384" r:id="rId41"/>
    <p:sldId id="385" r:id="rId42"/>
    <p:sldId id="386" r:id="rId43"/>
    <p:sldId id="387" r:id="rId44"/>
    <p:sldId id="395" r:id="rId45"/>
    <p:sldId id="397" r:id="rId46"/>
    <p:sldId id="396" r:id="rId47"/>
    <p:sldId id="398" r:id="rId48"/>
    <p:sldId id="399" r:id="rId49"/>
  </p:sldIdLst>
  <p:sldSz cx="12192000" cy="6858000"/>
  <p:notesSz cx="6858000" cy="9144000"/>
  <p:embeddedFontLst>
    <p:embeddedFont>
      <p:font typeface="Calibri" panose="020F0502020204030204" pitchFamily="34" charset="0"/>
      <p:regular r:id="rId51"/>
      <p:bold r:id="rId52"/>
      <p:italic r:id="rId53"/>
      <p:boldItalic r:id="rId54"/>
    </p:embeddedFont>
    <p:embeddedFont>
      <p:font typeface="Calibri Light" panose="020F0302020204030204" pitchFamily="34" charset="0"/>
      <p:regular r:id="rId55"/>
      <p:italic r:id="rId56"/>
    </p:embeddedFont>
    <p:embeddedFont>
      <p:font typeface="Cambria" panose="02040503050406030204" pitchFamily="18" charset="0"/>
      <p:regular r:id="rId57"/>
      <p:bold r:id="rId58"/>
      <p:italic r:id="rId59"/>
      <p:boldItalic r:id="rId60"/>
    </p:embeddedFont>
    <p:embeddedFont>
      <p:font typeface="Cambria Math" panose="02040503050406030204" pitchFamily="18" charset="0"/>
      <p:regular r:id="rId61"/>
    </p:embeddedFont>
    <p:embeddedFont>
      <p:font typeface="Comic Sans MS" panose="030F0702030302020204" pitchFamily="66" charset="0"/>
      <p:regular r:id="rId62"/>
      <p:bold r:id="rId63"/>
      <p:italic r:id="rId64"/>
      <p:boldItalic r:id="rId65"/>
    </p:embeddedFont>
    <p:embeddedFont>
      <p:font typeface="Modern Love" panose="04090805081005020601" pitchFamily="82" charset="0"/>
      <p:regular r:id="rId66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14" autoAdjust="0"/>
    <p:restoredTop sz="76339" autoAdjust="0"/>
  </p:normalViewPr>
  <p:slideViewPr>
    <p:cSldViewPr snapToGrid="0">
      <p:cViewPr varScale="1">
        <p:scale>
          <a:sx n="66" d="100"/>
          <a:sy n="66" d="100"/>
        </p:scale>
        <p:origin x="1330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font" Target="fonts/font13.fntdata"/><Relationship Id="rId68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font" Target="fonts/font3.fntdata"/><Relationship Id="rId58" Type="http://schemas.openxmlformats.org/officeDocument/2006/relationships/font" Target="fonts/font8.fntdata"/><Relationship Id="rId66" Type="http://schemas.openxmlformats.org/officeDocument/2006/relationships/font" Target="fonts/font16.fntdata"/><Relationship Id="rId5" Type="http://schemas.openxmlformats.org/officeDocument/2006/relationships/slide" Target="slides/slide4.xml"/><Relationship Id="rId61" Type="http://schemas.openxmlformats.org/officeDocument/2006/relationships/font" Target="fonts/font11.fntdata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font" Target="fonts/font6.fntdata"/><Relationship Id="rId64" Type="http://schemas.openxmlformats.org/officeDocument/2006/relationships/font" Target="fonts/font14.fntdata"/><Relationship Id="rId69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font" Target="fonts/font1.fntdata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font" Target="fonts/font9.fntdata"/><Relationship Id="rId67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font" Target="fonts/font4.fntdata"/><Relationship Id="rId62" Type="http://schemas.openxmlformats.org/officeDocument/2006/relationships/font" Target="fonts/font12.fntdata"/><Relationship Id="rId7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font" Target="fonts/font7.fntdata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font" Target="fonts/font2.fntdata"/><Relationship Id="rId60" Type="http://schemas.openxmlformats.org/officeDocument/2006/relationships/font" Target="fonts/font10.fntdata"/><Relationship Id="rId65" Type="http://schemas.openxmlformats.org/officeDocument/2006/relationships/font" Target="fonts/font15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notesMaster" Target="notesMasters/notesMaster1.xml"/><Relationship Id="rId55" Type="http://schemas.openxmlformats.org/officeDocument/2006/relationships/font" Target="fonts/font5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CAE40E2-B322-49B9-88C3-4C225A025FD9}" type="datetimeFigureOut">
              <a:rPr lang="en-US" smtClean="0"/>
              <a:t>11/1/2022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8F3871B-6469-418C-8A31-C37A8430BC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39009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1451A41-1B4F-4036-A40A-96DD57F6A755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093079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7988" y="696913"/>
            <a:ext cx="6191250" cy="34829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lvl="2" defTabSz="931134">
              <a:defRPr/>
            </a:pPr>
            <a:r>
              <a:rPr lang="en-US"/>
              <a:t>2</a:t>
            </a:r>
            <a:r>
              <a:rPr lang="en-US" dirty="0"/>
              <a:t>(</a:t>
            </a:r>
            <a:r>
              <a:rPr lang="en-US" i="1" dirty="0"/>
              <a:t>x</a:t>
            </a:r>
            <a:r>
              <a:rPr lang="en-US" baseline="30000" dirty="0"/>
              <a:t>2</a:t>
            </a:r>
            <a:r>
              <a:rPr lang="en-US" dirty="0"/>
              <a:t> – 16) </a:t>
            </a:r>
            <a:r>
              <a:rPr lang="en-US" dirty="0">
                <a:sym typeface="Wingdings"/>
              </a:rPr>
              <a:t></a:t>
            </a:r>
            <a:r>
              <a:rPr lang="en-US" dirty="0"/>
              <a:t> 2(</a:t>
            </a:r>
            <a:r>
              <a:rPr lang="en-US" i="1" dirty="0"/>
              <a:t>x</a:t>
            </a:r>
            <a:r>
              <a:rPr lang="en-US" dirty="0"/>
              <a:t> – 4)(</a:t>
            </a:r>
            <a:r>
              <a:rPr lang="en-US" i="1" dirty="0"/>
              <a:t>x</a:t>
            </a:r>
            <a:r>
              <a:rPr lang="en-US" dirty="0"/>
              <a:t> + 4)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B84537-6C9B-4BD2-9C13-1911E259CFA5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7988" y="696913"/>
            <a:ext cx="6191250" cy="34829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lvl="1" defTabSz="931134">
              <a:defRPr/>
            </a:pPr>
            <a:r>
              <a:rPr lang="en-US" i="1" dirty="0"/>
              <a:t>x</a:t>
            </a:r>
            <a:r>
              <a:rPr lang="en-US" baseline="30000" dirty="0"/>
              <a:t>2</a:t>
            </a:r>
            <a:r>
              <a:rPr lang="en-US" dirty="0"/>
              <a:t> – </a:t>
            </a:r>
            <a:r>
              <a:rPr lang="en-US" i="1" dirty="0"/>
              <a:t>x</a:t>
            </a:r>
            <a:r>
              <a:rPr lang="en-US" dirty="0"/>
              <a:t> – 42 = 0 </a:t>
            </a:r>
            <a:r>
              <a:rPr lang="en-US" dirty="0">
                <a:sym typeface="Wingdings" pitchFamily="2" charset="2"/>
              </a:rPr>
              <a:t> (</a:t>
            </a:r>
            <a:r>
              <a:rPr lang="en-US" i="1" dirty="0">
                <a:sym typeface="Wingdings" pitchFamily="2" charset="2"/>
              </a:rPr>
              <a:t>x</a:t>
            </a:r>
            <a:r>
              <a:rPr lang="en-US" baseline="0" dirty="0">
                <a:sym typeface="Wingdings" pitchFamily="2" charset="2"/>
              </a:rPr>
              <a:t> – 7)(</a:t>
            </a:r>
            <a:r>
              <a:rPr lang="en-US" i="1" baseline="0" dirty="0">
                <a:sym typeface="Wingdings" pitchFamily="2" charset="2"/>
              </a:rPr>
              <a:t>x</a:t>
            </a:r>
            <a:r>
              <a:rPr lang="en-US" baseline="0" dirty="0">
                <a:sym typeface="Wingdings" pitchFamily="2" charset="2"/>
              </a:rPr>
              <a:t> + 6) = 0  </a:t>
            </a:r>
          </a:p>
          <a:p>
            <a:pPr marL="0" lvl="1" defTabSz="931134">
              <a:defRPr/>
            </a:pPr>
            <a:r>
              <a:rPr lang="en-US" baseline="0" dirty="0">
                <a:sym typeface="Wingdings" pitchFamily="2" charset="2"/>
              </a:rPr>
              <a:t>	</a:t>
            </a:r>
            <a:r>
              <a:rPr lang="en-US" i="1" baseline="0" dirty="0">
                <a:sym typeface="Wingdings" pitchFamily="2" charset="2"/>
              </a:rPr>
              <a:t>x</a:t>
            </a:r>
            <a:r>
              <a:rPr lang="en-US" baseline="0" dirty="0">
                <a:sym typeface="Wingdings" pitchFamily="2" charset="2"/>
              </a:rPr>
              <a:t> – 7 = 0  </a:t>
            </a:r>
            <a:r>
              <a:rPr lang="en-US" i="1" baseline="0" dirty="0">
                <a:sym typeface="Wingdings" pitchFamily="2" charset="2"/>
              </a:rPr>
              <a:t>x</a:t>
            </a:r>
            <a:r>
              <a:rPr lang="en-US" baseline="0" dirty="0">
                <a:sym typeface="Wingdings" pitchFamily="2" charset="2"/>
              </a:rPr>
              <a:t> = 7</a:t>
            </a:r>
          </a:p>
          <a:p>
            <a:pPr marL="0" lvl="1" defTabSz="931134">
              <a:defRPr/>
            </a:pPr>
            <a:r>
              <a:rPr lang="en-US" baseline="0" dirty="0">
                <a:sym typeface="Wingdings" pitchFamily="2" charset="2"/>
              </a:rPr>
              <a:t>	</a:t>
            </a:r>
            <a:r>
              <a:rPr lang="en-US" i="1" baseline="0" dirty="0">
                <a:sym typeface="Wingdings" pitchFamily="2" charset="2"/>
              </a:rPr>
              <a:t>x</a:t>
            </a:r>
            <a:r>
              <a:rPr lang="en-US" baseline="0" dirty="0">
                <a:sym typeface="Wingdings" pitchFamily="2" charset="2"/>
              </a:rPr>
              <a:t> + 6 = 0  </a:t>
            </a:r>
            <a:r>
              <a:rPr lang="en-US" i="1" baseline="0" dirty="0">
                <a:sym typeface="Wingdings" pitchFamily="2" charset="2"/>
              </a:rPr>
              <a:t>x</a:t>
            </a:r>
            <a:r>
              <a:rPr lang="en-US" baseline="0" dirty="0">
                <a:sym typeface="Wingdings" pitchFamily="2" charset="2"/>
              </a:rPr>
              <a:t> = −6</a:t>
            </a:r>
          </a:p>
          <a:p>
            <a:pPr marL="0" lvl="1" defTabSz="931134">
              <a:defRPr/>
            </a:pPr>
            <a:r>
              <a:rPr lang="en-US" baseline="0" dirty="0">
                <a:sym typeface="Wingdings" pitchFamily="2" charset="2"/>
              </a:rPr>
              <a:t>	Solutions are </a:t>
            </a:r>
            <a:r>
              <a:rPr lang="en-US" i="1" baseline="0" dirty="0">
                <a:sym typeface="Wingdings" pitchFamily="2" charset="2"/>
              </a:rPr>
              <a:t>x</a:t>
            </a:r>
            <a:r>
              <a:rPr lang="en-US" baseline="0" dirty="0">
                <a:sym typeface="Wingdings" pitchFamily="2" charset="2"/>
              </a:rPr>
              <a:t> = −6, 7</a:t>
            </a:r>
          </a:p>
          <a:p>
            <a:pPr marL="0" lvl="1" defTabSz="931134">
              <a:defRPr/>
            </a:pP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B84537-6C9B-4BD2-9C13-1911E259CFA5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7988" y="696913"/>
            <a:ext cx="6191250" cy="34829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lvl="1" defTabSz="931134">
              <a:defRPr/>
            </a:pPr>
            <a:r>
              <a:rPr lang="en-US" dirty="0"/>
              <a:t>(3t – 2)</a:t>
            </a:r>
            <a:r>
              <a:rPr lang="en-US" baseline="30000" dirty="0"/>
              <a:t>2</a:t>
            </a:r>
            <a:r>
              <a:rPr lang="en-US" dirty="0"/>
              <a:t> = 0 </a:t>
            </a:r>
            <a:r>
              <a:rPr lang="en-US" dirty="0">
                <a:sym typeface="Wingdings"/>
              </a:rPr>
              <a:t></a:t>
            </a:r>
            <a:r>
              <a:rPr lang="en-US" dirty="0"/>
              <a:t> 3t – 2 = 0 </a:t>
            </a:r>
            <a:r>
              <a:rPr lang="en-US" dirty="0">
                <a:sym typeface="Wingdings"/>
              </a:rPr>
              <a:t></a:t>
            </a:r>
            <a:r>
              <a:rPr lang="en-US" dirty="0"/>
              <a:t> 3t = 2 </a:t>
            </a:r>
            <a:r>
              <a:rPr lang="en-US" dirty="0">
                <a:sym typeface="Wingdings"/>
              </a:rPr>
              <a:t></a:t>
            </a:r>
            <a:r>
              <a:rPr lang="en-US" dirty="0"/>
              <a:t> t = 2/3</a:t>
            </a:r>
          </a:p>
          <a:p>
            <a:pPr lvl="0"/>
            <a:endParaRPr lang="en-US" dirty="0"/>
          </a:p>
          <a:p>
            <a:pPr lvl="0"/>
            <a:r>
              <a:rPr lang="en-US" dirty="0"/>
              <a:t>Put in standard form</a:t>
            </a:r>
          </a:p>
          <a:p>
            <a:pPr lvl="2"/>
            <a:r>
              <a:rPr lang="en-US" dirty="0"/>
              <a:t>x</a:t>
            </a:r>
            <a:r>
              <a:rPr lang="en-US" baseline="30000" dirty="0"/>
              <a:t>2</a:t>
            </a:r>
            <a:r>
              <a:rPr lang="en-US" dirty="0"/>
              <a:t> – 3x – 4 = 0</a:t>
            </a:r>
          </a:p>
          <a:p>
            <a:pPr lvl="2"/>
            <a:r>
              <a:rPr lang="en-US" dirty="0"/>
              <a:t>(x – 4)(x + 1) = 0 </a:t>
            </a:r>
          </a:p>
          <a:p>
            <a:pPr lvl="2"/>
            <a:r>
              <a:rPr lang="en-US" dirty="0"/>
              <a:t>x – 4 = 0 </a:t>
            </a:r>
            <a:r>
              <a:rPr lang="en-US" dirty="0">
                <a:sym typeface="Wingdings"/>
              </a:rPr>
              <a:t></a:t>
            </a:r>
            <a:r>
              <a:rPr lang="en-US" dirty="0"/>
              <a:t> x = 4</a:t>
            </a:r>
          </a:p>
          <a:p>
            <a:pPr lvl="2"/>
            <a:r>
              <a:rPr lang="en-US" dirty="0"/>
              <a:t>x + 1 = 0 </a:t>
            </a:r>
            <a:r>
              <a:rPr lang="en-US" dirty="0">
                <a:sym typeface="Wingdings"/>
              </a:rPr>
              <a:t></a:t>
            </a:r>
            <a:r>
              <a:rPr lang="en-US" dirty="0"/>
              <a:t> x = -1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B84537-6C9B-4BD2-9C13-1911E259CFA5}" type="slidenum">
              <a:rPr lang="en-US" smtClean="0"/>
              <a:pPr/>
              <a:t>17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63BCE5B-3A1C-4494-BDBE-F8E9B1B715FE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214549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Graph</a:t>
            </a:r>
          </a:p>
          <a:p>
            <a:r>
              <a:rPr lang="en-US" dirty="0"/>
              <a:t>Solutions are </a:t>
            </a:r>
            <a:r>
              <a:rPr lang="en-US" i="1" dirty="0"/>
              <a:t>x</a:t>
            </a:r>
            <a:r>
              <a:rPr lang="en-US" i="0" dirty="0"/>
              <a:t>-intercepts</a:t>
            </a:r>
            <a:endParaRPr lang="en-US" dirty="0"/>
          </a:p>
          <a:p>
            <a:r>
              <a:rPr lang="en-US" dirty="0"/>
              <a:t>x = 3, x = −1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63BCE5B-3A1C-4494-BDBE-F8E9B1B715FE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04202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defTabSz="966612"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2</m:t>
                      </m:r>
                      <m:sSup>
                        <m:sSupPr>
                          <m:ctrlPr>
                            <a:rPr lang="en-US" b="0" i="1" dirty="0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 dirty="0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+14=70</m:t>
                      </m:r>
                    </m:oMath>
                  </m:oMathPara>
                </a14:m>
                <a:endParaRPr lang="en-US" dirty="0"/>
              </a:p>
              <a:p>
                <a:pPr defTabSz="966612"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2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=56</m:t>
                      </m:r>
                    </m:oMath>
                  </m:oMathPara>
                </a14:m>
                <a:endParaRPr lang="en-US" b="0" dirty="0"/>
              </a:p>
              <a:p>
                <a:pPr defTabSz="966612"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=28</m:t>
                      </m:r>
                    </m:oMath>
                  </m:oMathPara>
                </a14:m>
                <a:endParaRPr lang="en-US" b="0" dirty="0"/>
              </a:p>
              <a:p>
                <a:pPr defTabSz="966612"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=±</m:t>
                      </m:r>
                      <m:rad>
                        <m:radPr>
                          <m:degHide m:val="on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28</m:t>
                          </m:r>
                        </m:e>
                      </m:ra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=±</m:t>
                      </m:r>
                      <m:rad>
                        <m:radPr>
                          <m:degHide m:val="on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4·7</m:t>
                          </m:r>
                        </m:e>
                      </m:ra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=±2</m:t>
                      </m:r>
                      <m:rad>
                        <m:radPr>
                          <m:degHide m:val="on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7</m:t>
                          </m:r>
                        </m:e>
                      </m:rad>
                    </m:oMath>
                  </m:oMathPara>
                </a14:m>
                <a:endParaRPr lang="en-US" b="0" dirty="0"/>
              </a:p>
              <a:p>
                <a:pPr defTabSz="966612">
                  <a:defRPr/>
                </a:pPr>
                <a:endParaRPr lang="en-US" dirty="0"/>
              </a:p>
              <a:p>
                <a:pPr defTabSz="966612"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4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+20=16</m:t>
                      </m:r>
                    </m:oMath>
                  </m:oMathPara>
                </a14:m>
                <a:endParaRPr lang="en-US" b="0" dirty="0"/>
              </a:p>
              <a:p>
                <a:pPr defTabSz="966612"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4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=−4</m:t>
                      </m:r>
                    </m:oMath>
                  </m:oMathPara>
                </a14:m>
                <a:endParaRPr lang="en-US" b="0" dirty="0"/>
              </a:p>
              <a:p>
                <a:pPr defTabSz="966612"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=−1</m:t>
                      </m:r>
                    </m:oMath>
                  </m:oMathPara>
                </a14:m>
                <a:endParaRPr lang="en-US" b="0" dirty="0"/>
              </a:p>
              <a:p>
                <a:pPr defTabSz="966612"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=±</m:t>
                      </m:r>
                      <m:rad>
                        <m:radPr>
                          <m:degHide m:val="on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e>
                      </m:ra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=±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𝑖</m:t>
                      </m:r>
                    </m:oMath>
                  </m:oMathPara>
                </a14:m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i="0" dirty="0">
                    <a:latin typeface="Cambria Math" panose="02040503050406030204" pitchFamily="18" charset="0"/>
                  </a:rPr>
                  <a:t>2𝑥</a:t>
                </a:r>
                <a:r>
                  <a:rPr lang="en-US" b="0" i="0" dirty="0">
                    <a:latin typeface="Cambria Math" panose="02040503050406030204" pitchFamily="18" charset="0"/>
                  </a:rPr>
                  <a:t>^2</a:t>
                </a:r>
                <a:r>
                  <a:rPr lang="en-US" i="0" dirty="0">
                    <a:latin typeface="Cambria Math" panose="02040503050406030204" pitchFamily="18" charset="0"/>
                  </a:rPr>
                  <a:t>+14=70</a:t>
                </a:r>
                <a:endParaRPr lang="en-US" dirty="0"/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b="0" i="0">
                    <a:latin typeface="Cambria Math" panose="02040503050406030204" pitchFamily="18" charset="0"/>
                  </a:rPr>
                  <a:t>2𝑥^2=56</a:t>
                </a:r>
                <a:endParaRPr lang="en-US" b="0" dirty="0"/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b="0" i="0">
                    <a:latin typeface="Cambria Math" panose="02040503050406030204" pitchFamily="18" charset="0"/>
                  </a:rPr>
                  <a:t>𝑥^2=28</a:t>
                </a:r>
                <a:endParaRPr lang="en-US" b="0" dirty="0"/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b="0" i="0">
                    <a:latin typeface="Cambria Math" panose="02040503050406030204" pitchFamily="18" charset="0"/>
                  </a:rPr>
                  <a:t>𝑥=±√28=±√(4·7)=±2√7</a:t>
                </a:r>
                <a:endParaRPr lang="en-US" b="0" dirty="0"/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lang="en-US" dirty="0"/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b="0" i="0">
                    <a:latin typeface="Cambria Math" panose="02040503050406030204" pitchFamily="18" charset="0"/>
                  </a:rPr>
                  <a:t>4𝑥^2+20=16</a:t>
                </a:r>
                <a:endParaRPr lang="en-US" b="0" dirty="0"/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b="0" i="0">
                    <a:latin typeface="Cambria Math" panose="02040503050406030204" pitchFamily="18" charset="0"/>
                  </a:rPr>
                  <a:t>4𝑥^2=−4</a:t>
                </a:r>
                <a:endParaRPr lang="en-US" b="0" dirty="0"/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b="0" i="0">
                    <a:latin typeface="Cambria Math" panose="02040503050406030204" pitchFamily="18" charset="0"/>
                  </a:rPr>
                  <a:t>𝑥^2=−1</a:t>
                </a:r>
                <a:endParaRPr lang="en-US" b="0" dirty="0"/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b="0" i="0">
                    <a:latin typeface="Cambria Math" panose="02040503050406030204" pitchFamily="18" charset="0"/>
                  </a:rPr>
                  <a:t>𝑥=±√(−1)</a:t>
                </a:r>
                <a:endParaRPr lang="en-US" dirty="0"/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/>
                  <a:t>No real solution</a:t>
                </a:r>
              </a:p>
              <a:p>
                <a:endParaRPr lang="en-US" dirty="0"/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63BCE5B-3A1C-4494-BDBE-F8E9B1B715FE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183123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defTabSz="966612"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den>
                      </m:f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+1</m:t>
                              </m:r>
                            </m:e>
                          </m:d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=10</m:t>
                      </m:r>
                    </m:oMath>
                  </m:oMathPara>
                </a14:m>
                <a:endParaRPr lang="en-US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+1</m:t>
                              </m:r>
                            </m:e>
                          </m:d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40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</m:oMath>
                  </m:oMathPara>
                </a14:m>
                <a:endParaRPr lang="en-US" b="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+1=±</m:t>
                      </m:r>
                      <m:rad>
                        <m:radPr>
                          <m:degHide m:val="on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f>
                            <m:f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40</m:t>
                              </m:r>
                            </m:num>
                            <m:den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den>
                          </m:f>
                        </m:e>
                      </m:rad>
                    </m:oMath>
                  </m:oMathPara>
                </a14:m>
                <a:endParaRPr lang="en-US" b="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+1=±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ad>
                            <m:radPr>
                              <m:degHide m:val="on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40</m:t>
                              </m:r>
                            </m:e>
                          </m:rad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e>
                          </m:rad>
                        </m:den>
                      </m:f>
                    </m:oMath>
                  </m:oMathPara>
                </a14:m>
                <a:endParaRPr lang="en-US" b="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+1=±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ad>
                            <m:radPr>
                              <m:degHide m:val="on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10</m:t>
                              </m:r>
                            </m:e>
                          </m:rad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e>
                          </m:rad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=±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ad>
                            <m:radPr>
                              <m:degHide m:val="on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10</m:t>
                              </m:r>
                            </m:e>
                          </m:rad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e>
                          </m:rad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·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ad>
                            <m:radPr>
                              <m:degHide m:val="on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e>
                          </m:rad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e>
                          </m:rad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=±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ad>
                            <m:radPr>
                              <m:degHide m:val="on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30</m:t>
                              </m:r>
                            </m:e>
                          </m:rad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</m:oMath>
                  </m:oMathPara>
                </a14:m>
                <a:endParaRPr lang="en-US" b="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=−1±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ad>
                            <m:radPr>
                              <m:degHide m:val="on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30</m:t>
                              </m:r>
                            </m:e>
                          </m:rad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</m:oMath>
                  </m:oMathPara>
                </a14:m>
                <a:endParaRPr lang="en-US" dirty="0"/>
              </a:p>
              <a:p>
                <a:endParaRPr lang="en-US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2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=5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+24</m:t>
                      </m:r>
                    </m:oMath>
                  </m:oMathPara>
                </a14:m>
                <a:endParaRPr lang="en-US" b="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−3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=24</m:t>
                      </m:r>
                    </m:oMath>
                  </m:oMathPara>
                </a14:m>
                <a:endParaRPr lang="en-US" b="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=−8</m:t>
                      </m:r>
                    </m:oMath>
                  </m:oMathPara>
                </a14:m>
                <a:endParaRPr lang="en-US" b="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=2</m:t>
                      </m:r>
                      <m:rad>
                        <m:radPr>
                          <m:degHide m:val="on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</m:ra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𝑖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b="0" i="0">
                    <a:latin typeface="Cambria Math" panose="02040503050406030204" pitchFamily="18" charset="0"/>
                  </a:rPr>
                  <a:t>3/4 (𝑥+1)^2=10</a:t>
                </a:r>
                <a:endParaRPr lang="en-US" dirty="0"/>
              </a:p>
              <a:p>
                <a:r>
                  <a:rPr lang="en-US" b="0" i="0">
                    <a:latin typeface="Cambria Math" panose="02040503050406030204" pitchFamily="18" charset="0"/>
                  </a:rPr>
                  <a:t>(𝑥+1)^2=40/3</a:t>
                </a:r>
                <a:endParaRPr lang="en-US" b="0" dirty="0"/>
              </a:p>
              <a:p>
                <a:r>
                  <a:rPr lang="en-US" b="0" i="0">
                    <a:latin typeface="Cambria Math" panose="02040503050406030204" pitchFamily="18" charset="0"/>
                  </a:rPr>
                  <a:t>𝑥+1=±√(40/3)</a:t>
                </a:r>
                <a:endParaRPr lang="en-US" b="0" dirty="0"/>
              </a:p>
              <a:p>
                <a:r>
                  <a:rPr lang="en-US" b="0" i="0">
                    <a:latin typeface="Cambria Math" panose="02040503050406030204" pitchFamily="18" charset="0"/>
                  </a:rPr>
                  <a:t>𝑥+1=±√40/√3</a:t>
                </a:r>
                <a:endParaRPr lang="en-US" b="0" dirty="0"/>
              </a:p>
              <a:p>
                <a:r>
                  <a:rPr lang="en-US" b="0" i="0">
                    <a:latin typeface="Cambria Math" panose="02040503050406030204" pitchFamily="18" charset="0"/>
                  </a:rPr>
                  <a:t>𝑥+1=±(2√10)/√3=±(2√10)/√3·√3/√3=±(2√30)/3</a:t>
                </a:r>
                <a:endParaRPr lang="en-US" b="0" dirty="0"/>
              </a:p>
              <a:p>
                <a:r>
                  <a:rPr lang="en-US" b="0" i="0">
                    <a:latin typeface="Cambria Math" panose="02040503050406030204" pitchFamily="18" charset="0"/>
                  </a:rPr>
                  <a:t>𝑥=−1±(2√30)/3</a:t>
                </a:r>
                <a:endParaRPr lang="en-US" dirty="0"/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63BCE5B-3A1C-4494-BDBE-F8E9B1B715FE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91928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dirty="0"/>
                  <a:t>Revenue is price × number sold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𝑅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𝑝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×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𝑠</m:t>
                      </m:r>
                    </m:oMath>
                  </m:oMathPara>
                </a14:m>
                <a:endParaRPr lang="en-US" b="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𝑝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2−0.1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</m:oMath>
                  </m:oMathPara>
                </a14:m>
                <a:endParaRPr lang="en-US" b="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20+5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</m:oMath>
                  </m:oMathPara>
                </a14:m>
                <a:endParaRPr lang="en-US" b="0" dirty="0"/>
              </a:p>
              <a:p>
                <a:r>
                  <a:rPr lang="en-US" dirty="0"/>
                  <a:t>Where </a:t>
                </a:r>
                <a:r>
                  <a:rPr lang="en-US" i="1" dirty="0"/>
                  <a:t>x</a:t>
                </a:r>
                <a:r>
                  <a:rPr lang="en-US" i="0" dirty="0"/>
                  <a:t> is the number of times the price is dropped.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𝑅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3−0.5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20+5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=60+5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−2.5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=−2.5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+5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+60</m:t>
                      </m:r>
                    </m:oMath>
                  </m:oMathPara>
                </a14:m>
                <a:endParaRPr lang="en-US" b="0" dirty="0"/>
              </a:p>
              <a:p>
                <a:r>
                  <a:rPr lang="en-US" b="0" i="0" dirty="0">
                    <a:latin typeface="+mj-lt"/>
                  </a:rPr>
                  <a:t>Maximum at vertex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=−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den>
                      </m:f>
                    </m:oMath>
                  </m:oMathPara>
                </a14:m>
                <a:endParaRPr lang="en-US" b="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=−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−2.5</m:t>
                              </m:r>
                            </m:e>
                          </m:d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=1</m:t>
                      </m:r>
                    </m:oMath>
                  </m:oMathPara>
                </a14:m>
                <a:endParaRPr lang="en-US" b="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𝑅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=−2.5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d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+5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+60=62.50</m:t>
                      </m:r>
                    </m:oMath>
                  </m:oMathPara>
                </a14:m>
                <a:endParaRPr lang="en-US" b="0" dirty="0"/>
              </a:p>
              <a:p>
                <a:r>
                  <a:rPr lang="en-US" dirty="0"/>
                  <a:t>They should lower the price one time to $2.50 per pound to get a revenue of $62.50</a:t>
                </a:r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dirty="0"/>
                  <a:t>Revenue is price × number sold</a:t>
                </a:r>
              </a:p>
              <a:p>
                <a:r>
                  <a:rPr lang="en-US" b="0" i="0">
                    <a:latin typeface="Cambria Math" panose="02040503050406030204" pitchFamily="18" charset="0"/>
                  </a:rPr>
                  <a:t>𝑅=𝑝×𝑠</a:t>
                </a:r>
                <a:endParaRPr lang="en-US" b="0" dirty="0"/>
              </a:p>
              <a:p>
                <a:r>
                  <a:rPr lang="en-US" b="0" i="0">
                    <a:latin typeface="Cambria Math" panose="02040503050406030204" pitchFamily="18" charset="0"/>
                  </a:rPr>
                  <a:t>𝑝=(2−0.1𝑥)</a:t>
                </a:r>
                <a:endParaRPr lang="en-US" b="0" dirty="0"/>
              </a:p>
              <a:p>
                <a:r>
                  <a:rPr lang="en-US" b="0" i="0">
                    <a:latin typeface="Cambria Math" panose="02040503050406030204" pitchFamily="18" charset="0"/>
                  </a:rPr>
                  <a:t>𝑠=(20+3𝑥)</a:t>
                </a:r>
                <a:endParaRPr lang="en-US" b="0" dirty="0"/>
              </a:p>
              <a:p>
                <a:r>
                  <a:rPr lang="en-US" dirty="0"/>
                  <a:t>Where </a:t>
                </a:r>
                <a:r>
                  <a:rPr lang="en-US" i="1" dirty="0"/>
                  <a:t>x</a:t>
                </a:r>
                <a:r>
                  <a:rPr lang="en-US" i="0" dirty="0"/>
                  <a:t> is the number of times the price is dropped.</a:t>
                </a:r>
              </a:p>
              <a:p>
                <a:r>
                  <a:rPr lang="en-US" b="0" i="0">
                    <a:latin typeface="Cambria Math" panose="02040503050406030204" pitchFamily="18" charset="0"/>
                  </a:rPr>
                  <a:t>𝑅=(3−0.5𝑥)(20+5𝑥)=60+5𝑥−2.5𝑥^2=−2.5𝑥^2+5𝑥+60</a:t>
                </a:r>
                <a:endParaRPr lang="en-US" b="0" dirty="0"/>
              </a:p>
              <a:p>
                <a:r>
                  <a:rPr lang="en-US" b="0" i="0" dirty="0">
                    <a:latin typeface="+mj-lt"/>
                  </a:rPr>
                  <a:t>Maximum at vertex</a:t>
                </a:r>
              </a:p>
              <a:p>
                <a:r>
                  <a:rPr lang="en-US" b="0" i="0">
                    <a:latin typeface="Cambria Math" panose="02040503050406030204" pitchFamily="18" charset="0"/>
                  </a:rPr>
                  <a:t>𝑥=−𝑏/2𝑎</a:t>
                </a:r>
                <a:endParaRPr lang="en-US" b="0" dirty="0"/>
              </a:p>
              <a:p>
                <a:r>
                  <a:rPr lang="en-US" b="0" i="0">
                    <a:latin typeface="Cambria Math" panose="02040503050406030204" pitchFamily="18" charset="0"/>
                  </a:rPr>
                  <a:t>𝑥=−5/2(−2.5) =1</a:t>
                </a:r>
                <a:endParaRPr lang="en-US" b="0" dirty="0"/>
              </a:p>
              <a:p>
                <a:r>
                  <a:rPr lang="en-US" b="0" i="0">
                    <a:latin typeface="Cambria Math" panose="02040503050406030204" pitchFamily="18" charset="0"/>
                  </a:rPr>
                  <a:t>𝑅=−2.5(1)^2+5(1)+60=62.50</a:t>
                </a:r>
                <a:endParaRPr lang="en-US" b="0" dirty="0"/>
              </a:p>
              <a:p>
                <a:r>
                  <a:rPr lang="en-US" dirty="0"/>
                  <a:t>They should lower the price one time to $2.50 per pound to get a revenue of $62.50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8F3871B-6469-418C-8A31-C37A8430BC66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773682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85775" y="731838"/>
            <a:ext cx="6502400" cy="36576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lvl="0"/>
            <a:r>
              <a:rPr lang="en-US" dirty="0"/>
              <a:t>=(x + 3)(x + 3) </a:t>
            </a:r>
          </a:p>
          <a:p>
            <a:pPr lvl="0"/>
            <a:r>
              <a:rPr lang="en-US" dirty="0"/>
              <a:t>= x</a:t>
            </a:r>
            <a:r>
              <a:rPr lang="en-US" baseline="30000" dirty="0"/>
              <a:t>2</a:t>
            </a:r>
            <a:r>
              <a:rPr lang="en-US" dirty="0"/>
              <a:t> + 2(3x) + 3</a:t>
            </a:r>
            <a:r>
              <a:rPr lang="en-US" baseline="30000" dirty="0"/>
              <a:t>2</a:t>
            </a:r>
            <a:r>
              <a:rPr lang="en-US" dirty="0"/>
              <a:t> </a:t>
            </a:r>
          </a:p>
          <a:p>
            <a:pPr lvl="0"/>
            <a:r>
              <a:rPr lang="en-US" dirty="0"/>
              <a:t>= x</a:t>
            </a:r>
            <a:r>
              <a:rPr lang="en-US" baseline="30000" dirty="0"/>
              <a:t>2</a:t>
            </a:r>
            <a:r>
              <a:rPr lang="en-US" dirty="0"/>
              <a:t> + 6x + 9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B84537-6C9B-4BD2-9C13-1911E259CFA5}" type="slidenum">
              <a:rPr lang="en-US" smtClean="0"/>
              <a:pPr/>
              <a:t>25</a:t>
            </a:fld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85775" y="731838"/>
            <a:ext cx="6502400" cy="3657600"/>
          </a:xfrm>
        </p:spPr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>
                <a:normAutofit/>
              </a:bodyPr>
              <a:lstStyle/>
              <a:p>
                <a:pPr defTabSz="984302">
                  <a:defRPr/>
                </a:pPr>
                <a:r>
                  <a:rPr lang="en-US" dirty="0"/>
                  <a:t>Add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i="1" dirty="0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i="1" dirty="0" smtClean="0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i="1" dirty="0" smtClean="0">
                                    <a:latin typeface="Cambria Math" panose="02040503050406030204" pitchFamily="18" charset="0"/>
                                  </a:rPr>
                                  <m:t>8</m:t>
                                </m:r>
                              </m:num>
                              <m:den>
                                <m:r>
                                  <a:rPr lang="en-US" i="1" dirty="0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den>
                            </m:f>
                          </m:e>
                        </m:d>
                      </m:e>
                      <m:sup>
                        <m:r>
                          <a:rPr lang="en-US" i="1" baseline="0" dirty="0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i="1" dirty="0">
                        <a:latin typeface="Cambria Math" panose="02040503050406030204" pitchFamily="18" charset="0"/>
                      </a:rPr>
                      <m:t>= 4</m:t>
                    </m:r>
                    <m:r>
                      <a:rPr lang="en-US" i="1" baseline="30000" dirty="0"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 = 16</m:t>
                    </m:r>
                  </m:oMath>
                </a14:m>
                <a:r>
                  <a:rPr lang="en-US" dirty="0"/>
                  <a:t> to get a perfect square or (</a:t>
                </a:r>
                <a:r>
                  <a:rPr lang="en-US" i="1" dirty="0"/>
                  <a:t>x</a:t>
                </a:r>
                <a:r>
                  <a:rPr lang="en-US" dirty="0"/>
                  <a:t> + 4)</a:t>
                </a:r>
                <a:r>
                  <a:rPr lang="en-US" baseline="30000" dirty="0"/>
                  <a:t>2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>
                <a:normAutofit/>
              </a:bodyPr>
              <a:lstStyle/>
              <a:p>
                <a:pPr defTabSz="984302">
                  <a:defRPr/>
                </a:pPr>
                <a:r>
                  <a:rPr lang="en-US" dirty="0"/>
                  <a:t>Add </a:t>
                </a:r>
                <a:r>
                  <a:rPr lang="en-US" i="0" dirty="0">
                    <a:latin typeface="Cambria Math" panose="02040503050406030204" pitchFamily="18" charset="0"/>
                  </a:rPr>
                  <a:t>(8/2)^</a:t>
                </a:r>
                <a:r>
                  <a:rPr lang="en-US" i="0" baseline="0" dirty="0">
                    <a:latin typeface="Cambria Math" panose="02040503050406030204" pitchFamily="18" charset="0"/>
                  </a:rPr>
                  <a:t>2</a:t>
                </a:r>
                <a:r>
                  <a:rPr lang="en-US" i="0" dirty="0">
                    <a:latin typeface="Cambria Math" panose="02040503050406030204" pitchFamily="18" charset="0"/>
                  </a:rPr>
                  <a:t>= 42 = 16</a:t>
                </a:r>
                <a:r>
                  <a:rPr lang="en-US" dirty="0"/>
                  <a:t> to get a perfect square or (</a:t>
                </a:r>
                <a:r>
                  <a:rPr lang="en-US" i="1" dirty="0"/>
                  <a:t>x</a:t>
                </a:r>
                <a:r>
                  <a:rPr lang="en-US" dirty="0"/>
                  <a:t> + 4)</a:t>
                </a:r>
                <a:r>
                  <a:rPr lang="en-US" baseline="30000" dirty="0"/>
                  <a:t>2</a:t>
                </a:r>
              </a:p>
              <a:p>
                <a:endParaRPr lang="en-US" dirty="0"/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B84537-6C9B-4BD2-9C13-1911E259CFA5}" type="slidenum">
              <a:rPr lang="en-US" smtClean="0"/>
              <a:pPr/>
              <a:t>26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7988" y="696913"/>
            <a:ext cx="6191250" cy="3482975"/>
          </a:xfrm>
        </p:spPr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>
                <a:normAutofit/>
              </a:bodyPr>
              <a:lstStyle/>
              <a:p>
                <a:pPr marL="0" lvl="1" defTabSz="931134">
                  <a:buFont typeface="Wingdings"/>
                  <a:buNone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ad>
                        <m:radPr>
                          <m:degHide m:val="on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9</m:t>
                          </m:r>
                        </m:e>
                      </m:rad>
                      <m:rad>
                        <m:radPr>
                          <m:degHide m:val="on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e>
                      </m:ra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=3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𝑖</m:t>
                      </m:r>
                    </m:oMath>
                  </m:oMathPara>
                </a14:m>
                <a:endParaRPr lang="en-US" i="1" dirty="0"/>
              </a:p>
              <a:p>
                <a:pPr marL="0" lvl="1" defTabSz="931134">
                  <a:buFont typeface="Wingdings"/>
                  <a:buNone/>
                  <a:defRPr/>
                </a:pPr>
                <a:endParaRPr lang="en-US" i="1" dirty="0"/>
              </a:p>
              <a:p>
                <a:pPr marL="0" lvl="1" defTabSz="931134">
                  <a:buFont typeface="Wingdings"/>
                  <a:buNone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ad>
                        <m:radPr>
                          <m:degHide m:val="on"/>
                          <m:ctrlPr>
                            <a:rPr lang="en-US" b="0" i="1" dirty="0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i="1" dirty="0" smtClean="0">
                              <a:latin typeface="Cambria Math" panose="02040503050406030204" pitchFamily="18" charset="0"/>
                            </a:rPr>
                            <m:t>4</m:t>
                          </m:r>
                        </m:e>
                      </m:rad>
                      <m:rad>
                        <m:radPr>
                          <m:degHide m:val="on"/>
                          <m:ctrlPr>
                            <a:rPr lang="en-US" b="0" i="1" dirty="0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i="1" dirty="0" smtClean="0">
                              <a:latin typeface="Cambria Math" panose="02040503050406030204" pitchFamily="18" charset="0"/>
                            </a:rPr>
                            <m:t>3</m:t>
                          </m:r>
                        </m:e>
                      </m:rad>
                      <m:rad>
                        <m:radPr>
                          <m:degHide m:val="on"/>
                          <m:ctrlPr>
                            <a:rPr lang="en-US" b="0" i="1" dirty="0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e>
                      </m:rad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i="1" dirty="0" smtClean="0">
                          <a:latin typeface="Cambria Math" panose="02040503050406030204" pitchFamily="18" charset="0"/>
                          <a:sym typeface="Wingdings"/>
                        </a:rPr>
                        <m:t></m:t>
                      </m:r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 2</m:t>
                      </m:r>
                      <m:rad>
                        <m:radPr>
                          <m:degHide m:val="on"/>
                          <m:ctrlPr>
                            <a:rPr lang="en-US" b="0" i="1" dirty="0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i="1" dirty="0" smtClean="0">
                              <a:latin typeface="Cambria Math" panose="02040503050406030204" pitchFamily="18" charset="0"/>
                            </a:rPr>
                            <m:t>3</m:t>
                          </m:r>
                        </m:e>
                      </m:rad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𝑖</m:t>
                      </m:r>
                    </m:oMath>
                  </m:oMathPara>
                </a14:m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>
                <a:normAutofit/>
              </a:bodyPr>
              <a:lstStyle/>
              <a:p>
                <a:pPr marL="0" lvl="1" defTabSz="931134">
                  <a:buFont typeface="Wingdings"/>
                  <a:buNone/>
                  <a:defRPr/>
                </a:pPr>
                <a:r>
                  <a:rPr lang="en-US" b="0" i="0">
                    <a:latin typeface="Cambria Math" panose="02040503050406030204" pitchFamily="18" charset="0"/>
                  </a:rPr>
                  <a:t>√9 √(−1)=3𝑖</a:t>
                </a:r>
                <a:endParaRPr lang="en-US" i="1" dirty="0"/>
              </a:p>
              <a:p>
                <a:pPr marL="0" lvl="1" defTabSz="931134">
                  <a:buFont typeface="Wingdings"/>
                  <a:buNone/>
                  <a:defRPr/>
                </a:pPr>
                <a:endParaRPr lang="en-US" i="1" dirty="0"/>
              </a:p>
              <a:p>
                <a:pPr marL="0" lvl="1" defTabSz="931134">
                  <a:buFont typeface="Wingdings"/>
                  <a:buNone/>
                  <a:defRPr/>
                </a:pPr>
                <a:r>
                  <a:rPr lang="en-US" b="0" i="0" dirty="0">
                    <a:latin typeface="Cambria Math" panose="02040503050406030204" pitchFamily="18" charset="0"/>
                  </a:rPr>
                  <a:t>√</a:t>
                </a:r>
                <a:r>
                  <a:rPr lang="en-US" i="0" dirty="0">
                    <a:latin typeface="Cambria Math" panose="02040503050406030204" pitchFamily="18" charset="0"/>
                  </a:rPr>
                  <a:t>4</a:t>
                </a:r>
                <a:r>
                  <a:rPr lang="en-US" b="0" i="0" dirty="0">
                    <a:latin typeface="Cambria Math" panose="02040503050406030204" pitchFamily="18" charset="0"/>
                  </a:rPr>
                  <a:t> √</a:t>
                </a:r>
                <a:r>
                  <a:rPr lang="en-US" i="0" dirty="0">
                    <a:latin typeface="Cambria Math" panose="02040503050406030204" pitchFamily="18" charset="0"/>
                  </a:rPr>
                  <a:t>3</a:t>
                </a:r>
                <a:r>
                  <a:rPr lang="en-US" b="0" i="0" dirty="0">
                    <a:latin typeface="Cambria Math" panose="02040503050406030204" pitchFamily="18" charset="0"/>
                  </a:rPr>
                  <a:t> √(−1) </a:t>
                </a:r>
                <a:r>
                  <a:rPr lang="en-US" i="0" dirty="0">
                    <a:latin typeface="Cambria Math" panose="02040503050406030204" pitchFamily="18" charset="0"/>
                  </a:rPr>
                  <a:t> </a:t>
                </a:r>
                <a:r>
                  <a:rPr lang="en-US" i="0" dirty="0">
                    <a:latin typeface="Cambria Math" panose="02040503050406030204" pitchFamily="18" charset="0"/>
                    <a:sym typeface="Wingdings"/>
                  </a:rPr>
                  <a:t></a:t>
                </a:r>
                <a:r>
                  <a:rPr lang="en-US" i="0" dirty="0">
                    <a:latin typeface="Cambria Math" panose="02040503050406030204" pitchFamily="18" charset="0"/>
                  </a:rPr>
                  <a:t> 2</a:t>
                </a:r>
                <a:r>
                  <a:rPr lang="en-US" b="0" i="0" dirty="0">
                    <a:latin typeface="Cambria Math" panose="02040503050406030204" pitchFamily="18" charset="0"/>
                  </a:rPr>
                  <a:t>√</a:t>
                </a:r>
                <a:r>
                  <a:rPr lang="en-US" i="0" dirty="0">
                    <a:latin typeface="Cambria Math" panose="02040503050406030204" pitchFamily="18" charset="0"/>
                  </a:rPr>
                  <a:t>3</a:t>
                </a:r>
                <a:r>
                  <a:rPr lang="en-US" b="0" i="0" dirty="0">
                    <a:latin typeface="Cambria Math" panose="02040503050406030204" pitchFamily="18" charset="0"/>
                  </a:rPr>
                  <a:t> 𝑖</a:t>
                </a:r>
                <a:endParaRPr lang="en-US" dirty="0"/>
              </a:p>
              <a:p>
                <a:endParaRPr lang="en-US" dirty="0"/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B84537-6C9B-4BD2-9C13-1911E259CFA5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85775" y="731838"/>
            <a:ext cx="6502400" cy="3657600"/>
          </a:xfrm>
        </p:spPr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>
                <a:normAutofit/>
              </a:bodyPr>
              <a:lstStyle/>
              <a:p>
                <a:pPr marL="0" lvl="1" indent="0">
                  <a:buClr>
                    <a:schemeClr val="accent1">
                      <a:shade val="75000"/>
                    </a:schemeClr>
                  </a:buClr>
                  <a:buSzPct val="55000"/>
                  <a:buFont typeface="Arial" panose="020B0604020202020204" pitchFamily="34" charset="0"/>
                  <a:buNone/>
                </a:pPr>
                <a:r>
                  <a:rPr lang="en-US" sz="1200" dirty="0"/>
                  <a:t>It already is </a:t>
                </a:r>
              </a:p>
              <a:p>
                <a:pPr marL="0" lvl="1" indent="0">
                  <a:buClr>
                    <a:schemeClr val="accent1">
                      <a:shade val="75000"/>
                    </a:schemeClr>
                  </a:buClr>
                  <a:buSzPct val="55000"/>
                  <a:buFont typeface="Arial" panose="020B0604020202020204" pitchFamily="34" charset="0"/>
                  <a:buNone/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en-US" sz="1200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200" i="1" dirty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1200" i="1" dirty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1200" i="1" dirty="0">
                        <a:latin typeface="Cambria Math" panose="02040503050406030204" pitchFamily="18" charset="0"/>
                      </a:rPr>
                      <m:t>+6</m:t>
                    </m:r>
                    <m:r>
                      <a:rPr lang="en-US" sz="1200" i="1" dirty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1200" i="1" dirty="0"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en-US" sz="12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12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sz="1200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1200" i="1">
                                    <a:latin typeface="Cambria Math"/>
                                  </a:rPr>
                                  <m:t>6</m:t>
                                </m:r>
                              </m:num>
                              <m:den>
                                <m:r>
                                  <a:rPr lang="en-US" sz="1200" i="1">
                                    <a:latin typeface="Cambria Math"/>
                                  </a:rPr>
                                  <m:t>2</m:t>
                                </m:r>
                              </m:den>
                            </m:f>
                          </m:e>
                        </m:d>
                      </m:e>
                      <m:sup>
                        <m:r>
                          <a:rPr lang="en-US" sz="1200" i="1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US" sz="1200" i="1" dirty="0">
                        <a:latin typeface="Cambria Math" panose="02040503050406030204" pitchFamily="18" charset="0"/>
                      </a:rPr>
                      <m:t>=16+</m:t>
                    </m:r>
                    <m:sSup>
                      <m:sSupPr>
                        <m:ctrlPr>
                          <a:rPr lang="en-US" sz="12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12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sz="1200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1200" i="1">
                                    <a:latin typeface="Cambria Math"/>
                                  </a:rPr>
                                  <m:t>6</m:t>
                                </m:r>
                              </m:num>
                              <m:den>
                                <m:r>
                                  <a:rPr lang="en-US" sz="1200" i="1">
                                    <a:latin typeface="Cambria Math"/>
                                  </a:rPr>
                                  <m:t>2</m:t>
                                </m:r>
                              </m:den>
                            </m:f>
                          </m:e>
                        </m:d>
                      </m:e>
                      <m:sup>
                        <m:r>
                          <a:rPr lang="en-US" sz="1200" i="1">
                            <a:latin typeface="Cambria Math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1200" dirty="0"/>
                  <a:t> </a:t>
                </a:r>
              </a:p>
              <a:p>
                <a:pPr marL="0" lvl="1" indent="0">
                  <a:buClr>
                    <a:schemeClr val="accent1">
                      <a:shade val="75000"/>
                    </a:schemeClr>
                  </a:buClr>
                  <a:buSzPct val="55000"/>
                  <a:buFont typeface="Arial" panose="020B0604020202020204" pitchFamily="34" charset="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1200" i="1" dirty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200" i="1" dirty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1200" i="1" dirty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1200" i="1" dirty="0">
                          <a:latin typeface="Cambria Math" panose="02040503050406030204" pitchFamily="18" charset="0"/>
                        </a:rPr>
                        <m:t>+6</m:t>
                      </m:r>
                      <m:r>
                        <a:rPr lang="en-US" sz="1200" i="1" dirty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1200" i="1" dirty="0">
                          <a:latin typeface="Cambria Math" panose="02040503050406030204" pitchFamily="18" charset="0"/>
                        </a:rPr>
                        <m:t>+32=16+9</m:t>
                      </m:r>
                    </m:oMath>
                  </m:oMathPara>
                </a14:m>
                <a:endParaRPr lang="en-US" sz="1200" dirty="0"/>
              </a:p>
              <a:p>
                <a:pPr marL="0" lvl="1" indent="0">
                  <a:buClr>
                    <a:schemeClr val="accent1">
                      <a:shade val="75000"/>
                    </a:schemeClr>
                  </a:buClr>
                  <a:buSzPct val="55000"/>
                  <a:buFont typeface="Arial" panose="020B0604020202020204" pitchFamily="34" charset="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1200" i="1" dirty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1200" i="1" dirty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200" i="1" dirty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sz="1200" i="1" dirty="0">
                                  <a:latin typeface="Cambria Math" panose="02040503050406030204" pitchFamily="18" charset="0"/>
                                </a:rPr>
                                <m:t>+3</m:t>
                              </m:r>
                            </m:e>
                          </m:d>
                        </m:e>
                        <m:sup>
                          <m:r>
                            <a:rPr lang="en-US" sz="1200" i="1" dirty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1200" i="1" dirty="0">
                          <a:latin typeface="Cambria Math" panose="02040503050406030204" pitchFamily="18" charset="0"/>
                        </a:rPr>
                        <m:t>=25</m:t>
                      </m:r>
                    </m:oMath>
                  </m:oMathPara>
                </a14:m>
                <a:endParaRPr lang="en-US" sz="1200" dirty="0"/>
              </a:p>
              <a:p>
                <a:pPr marL="0" lvl="1" indent="0">
                  <a:buClr>
                    <a:schemeClr val="accent1">
                      <a:shade val="75000"/>
                    </a:schemeClr>
                  </a:buClr>
                  <a:buSzPct val="55000"/>
                  <a:buFont typeface="Arial" panose="020B0604020202020204" pitchFamily="34" charset="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i="1" dirty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1200" i="1" dirty="0">
                          <a:latin typeface="Cambria Math" panose="02040503050406030204" pitchFamily="18" charset="0"/>
                        </a:rPr>
                        <m:t>+3=±5</m:t>
                      </m:r>
                    </m:oMath>
                  </m:oMathPara>
                </a14:m>
                <a:endParaRPr lang="en-US" sz="1200" dirty="0"/>
              </a:p>
              <a:p>
                <a:pPr marL="0" lvl="1" indent="0">
                  <a:buClr>
                    <a:schemeClr val="accent1">
                      <a:shade val="75000"/>
                    </a:schemeClr>
                  </a:buClr>
                  <a:buSzPct val="55000"/>
                  <a:buFont typeface="Arial" panose="020B0604020202020204" pitchFamily="34" charset="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i="1" dirty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1200" i="1" dirty="0">
                          <a:latin typeface="Cambria Math" panose="02040503050406030204" pitchFamily="18" charset="0"/>
                        </a:rPr>
                        <m:t>=−3±5</m:t>
                      </m:r>
                    </m:oMath>
                  </m:oMathPara>
                </a14:m>
                <a:endParaRPr lang="en-US" sz="1200" dirty="0"/>
              </a:p>
              <a:p>
                <a:pPr marL="0" lvl="1" indent="0">
                  <a:buClr>
                    <a:schemeClr val="accent1">
                      <a:shade val="75000"/>
                    </a:schemeClr>
                  </a:buClr>
                  <a:buSzPct val="55000"/>
                  <a:buFont typeface="Arial" panose="020B0604020202020204" pitchFamily="34" charset="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i="1" dirty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1200" i="1" dirty="0">
                          <a:latin typeface="Cambria Math" panose="02040503050406030204" pitchFamily="18" charset="0"/>
                        </a:rPr>
                        <m:t>=2, −8</m:t>
                      </m:r>
                    </m:oMath>
                  </m:oMathPara>
                </a14:m>
                <a:endParaRPr lang="en-US" sz="1200" dirty="0"/>
              </a:p>
              <a:p>
                <a:endParaRPr lang="en-US" sz="1200" dirty="0"/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>
                <a:normAutofit/>
              </a:bodyPr>
              <a:lstStyle/>
              <a:p>
                <a:pPr marL="342900" lvl="1" indent="-342900">
                  <a:buClr>
                    <a:schemeClr val="accent1">
                      <a:shade val="75000"/>
                    </a:schemeClr>
                  </a:buClr>
                  <a:buSzPct val="55000"/>
                  <a:buFont typeface="Arial" panose="020B0604020202020204" pitchFamily="34" charset="0"/>
                  <a:buChar char="•"/>
                </a:pPr>
                <a:r>
                  <a:rPr lang="en-US" sz="2400" dirty="0"/>
                  <a:t>It already is </a:t>
                </a:r>
              </a:p>
              <a:p>
                <a:pPr marL="342900" lvl="1" indent="-342900">
                  <a:buClr>
                    <a:schemeClr val="accent1">
                      <a:shade val="75000"/>
                    </a:schemeClr>
                  </a:buClr>
                  <a:buSzPct val="55000"/>
                  <a:buFont typeface="Arial" panose="020B0604020202020204" pitchFamily="34" charset="0"/>
                  <a:buChar char="•"/>
                </a:pPr>
                <a:r>
                  <a:rPr lang="en-US" sz="2400" i="0" dirty="0">
                    <a:latin typeface="Cambria Math" panose="02040503050406030204" pitchFamily="18" charset="0"/>
                  </a:rPr>
                  <a:t>𝑥</a:t>
                </a:r>
                <a:r>
                  <a:rPr lang="en-US" sz="2400" b="0" i="0" dirty="0">
                    <a:latin typeface="Cambria Math" panose="02040503050406030204" pitchFamily="18" charset="0"/>
                  </a:rPr>
                  <a:t>^</a:t>
                </a:r>
                <a:r>
                  <a:rPr lang="en-US" sz="2400" i="0" dirty="0">
                    <a:latin typeface="Cambria Math" panose="02040503050406030204" pitchFamily="18" charset="0"/>
                  </a:rPr>
                  <a:t>2+6𝑥+</a:t>
                </a:r>
                <a:r>
                  <a:rPr lang="en-US" sz="2400" i="0">
                    <a:latin typeface="Cambria Math" panose="02040503050406030204" pitchFamily="18" charset="0"/>
                  </a:rPr>
                  <a:t>(</a:t>
                </a:r>
                <a:r>
                  <a:rPr lang="en-US" sz="2400" i="0">
                    <a:latin typeface="Cambria Math"/>
                  </a:rPr>
                  <a:t>6</a:t>
                </a:r>
                <a:r>
                  <a:rPr lang="en-US" sz="2400" i="0">
                    <a:latin typeface="Cambria Math" panose="02040503050406030204" pitchFamily="18" charset="0"/>
                  </a:rPr>
                  <a:t>/</a:t>
                </a:r>
                <a:r>
                  <a:rPr lang="en-US" sz="2400" i="0">
                    <a:latin typeface="Cambria Math"/>
                  </a:rPr>
                  <a:t>2</a:t>
                </a:r>
                <a:r>
                  <a:rPr lang="en-US" sz="2400" i="0">
                    <a:latin typeface="Cambria Math" panose="02040503050406030204" pitchFamily="18" charset="0"/>
                  </a:rPr>
                  <a:t>)^</a:t>
                </a:r>
                <a:r>
                  <a:rPr lang="en-US" sz="2400" i="0">
                    <a:latin typeface="Cambria Math"/>
                  </a:rPr>
                  <a:t>2</a:t>
                </a:r>
                <a:r>
                  <a:rPr lang="en-US" sz="2400" i="0" dirty="0">
                    <a:latin typeface="Cambria Math" panose="02040503050406030204" pitchFamily="18" charset="0"/>
                  </a:rPr>
                  <a:t>=16+</a:t>
                </a:r>
                <a:r>
                  <a:rPr lang="en-US" sz="2400" i="0">
                    <a:latin typeface="Cambria Math" panose="02040503050406030204" pitchFamily="18" charset="0"/>
                  </a:rPr>
                  <a:t>(</a:t>
                </a:r>
                <a:r>
                  <a:rPr lang="en-US" sz="2400" i="0">
                    <a:latin typeface="Cambria Math"/>
                  </a:rPr>
                  <a:t>6</a:t>
                </a:r>
                <a:r>
                  <a:rPr lang="en-US" sz="2400" i="0">
                    <a:latin typeface="Cambria Math" panose="02040503050406030204" pitchFamily="18" charset="0"/>
                  </a:rPr>
                  <a:t>/</a:t>
                </a:r>
                <a:r>
                  <a:rPr lang="en-US" sz="2400" i="0">
                    <a:latin typeface="Cambria Math"/>
                  </a:rPr>
                  <a:t>2</a:t>
                </a:r>
                <a:r>
                  <a:rPr lang="en-US" sz="2400" i="0">
                    <a:latin typeface="Cambria Math" panose="02040503050406030204" pitchFamily="18" charset="0"/>
                  </a:rPr>
                  <a:t>)^</a:t>
                </a:r>
                <a:r>
                  <a:rPr lang="en-US" sz="2400" i="0">
                    <a:latin typeface="Cambria Math"/>
                  </a:rPr>
                  <a:t>2</a:t>
                </a:r>
                <a:r>
                  <a:rPr lang="en-US" sz="2400" dirty="0"/>
                  <a:t> </a:t>
                </a:r>
              </a:p>
              <a:p>
                <a:pPr marL="342900" lvl="1" indent="-342900">
                  <a:buClr>
                    <a:schemeClr val="accent1">
                      <a:shade val="75000"/>
                    </a:schemeClr>
                  </a:buClr>
                  <a:buSzPct val="55000"/>
                  <a:buFont typeface="Arial" panose="020B0604020202020204" pitchFamily="34" charset="0"/>
                  <a:buChar char="•"/>
                </a:pPr>
                <a:r>
                  <a:rPr lang="en-US" sz="2400" i="0" dirty="0">
                    <a:latin typeface="Cambria Math" panose="02040503050406030204" pitchFamily="18" charset="0"/>
                  </a:rPr>
                  <a:t>𝑥</a:t>
                </a:r>
                <a:r>
                  <a:rPr lang="en-US" sz="2400" b="0" i="0" dirty="0">
                    <a:latin typeface="Cambria Math" panose="02040503050406030204" pitchFamily="18" charset="0"/>
                  </a:rPr>
                  <a:t>^</a:t>
                </a:r>
                <a:r>
                  <a:rPr lang="en-US" sz="2400" i="0" dirty="0">
                    <a:latin typeface="Cambria Math" panose="02040503050406030204" pitchFamily="18" charset="0"/>
                  </a:rPr>
                  <a:t>2+6𝑥+32=16+9</a:t>
                </a:r>
                <a:endParaRPr lang="en-US" sz="2400" dirty="0"/>
              </a:p>
              <a:p>
                <a:pPr marL="342900" lvl="1" indent="-342900">
                  <a:buClr>
                    <a:schemeClr val="accent1">
                      <a:shade val="75000"/>
                    </a:schemeClr>
                  </a:buClr>
                  <a:buSzPct val="55000"/>
                  <a:buFont typeface="Arial" panose="020B0604020202020204" pitchFamily="34" charset="0"/>
                  <a:buChar char="•"/>
                </a:pPr>
                <a:r>
                  <a:rPr lang="en-US" sz="2400" i="0" dirty="0">
                    <a:latin typeface="Cambria Math" panose="02040503050406030204" pitchFamily="18" charset="0"/>
                  </a:rPr>
                  <a:t>(𝑥+3)</a:t>
                </a:r>
                <a:r>
                  <a:rPr lang="en-US" sz="2400" b="0" i="0" dirty="0">
                    <a:latin typeface="Cambria Math" panose="02040503050406030204" pitchFamily="18" charset="0"/>
                  </a:rPr>
                  <a:t>^</a:t>
                </a:r>
                <a:r>
                  <a:rPr lang="en-US" sz="2400" i="0" dirty="0">
                    <a:latin typeface="Cambria Math" panose="02040503050406030204" pitchFamily="18" charset="0"/>
                  </a:rPr>
                  <a:t>2=25</a:t>
                </a:r>
                <a:endParaRPr lang="en-US" sz="2400" dirty="0"/>
              </a:p>
              <a:p>
                <a:pPr marL="342900" lvl="1" indent="-342900">
                  <a:buClr>
                    <a:schemeClr val="accent1">
                      <a:shade val="75000"/>
                    </a:schemeClr>
                  </a:buClr>
                  <a:buSzPct val="55000"/>
                  <a:buFont typeface="Arial" panose="020B0604020202020204" pitchFamily="34" charset="0"/>
                  <a:buChar char="•"/>
                </a:pPr>
                <a:r>
                  <a:rPr lang="en-US" sz="2400" i="0" dirty="0">
                    <a:latin typeface="Cambria Math" panose="02040503050406030204" pitchFamily="18" charset="0"/>
                  </a:rPr>
                  <a:t>𝑥+3=±5</a:t>
                </a:r>
                <a:endParaRPr lang="en-US" sz="2400" dirty="0"/>
              </a:p>
              <a:p>
                <a:pPr marL="342900" lvl="1" indent="-342900">
                  <a:buClr>
                    <a:schemeClr val="accent1">
                      <a:shade val="75000"/>
                    </a:schemeClr>
                  </a:buClr>
                  <a:buSzPct val="55000"/>
                  <a:buFont typeface="Arial" panose="020B0604020202020204" pitchFamily="34" charset="0"/>
                  <a:buChar char="•"/>
                </a:pPr>
                <a:r>
                  <a:rPr lang="en-US" sz="2400" i="0" dirty="0">
                    <a:latin typeface="Cambria Math" panose="02040503050406030204" pitchFamily="18" charset="0"/>
                  </a:rPr>
                  <a:t>𝑥=−3±5</a:t>
                </a:r>
                <a:r>
                  <a:rPr lang="en-US" sz="2400" dirty="0"/>
                  <a:t> </a:t>
                </a:r>
              </a:p>
              <a:p>
                <a:pPr marL="342900" lvl="1" indent="-342900">
                  <a:buClr>
                    <a:schemeClr val="accent1">
                      <a:shade val="75000"/>
                    </a:schemeClr>
                  </a:buClr>
                  <a:buSzPct val="55000"/>
                  <a:buFont typeface="Arial" panose="020B0604020202020204" pitchFamily="34" charset="0"/>
                  <a:buChar char="•"/>
                </a:pPr>
                <a:r>
                  <a:rPr lang="en-US" sz="2400" i="0" dirty="0">
                    <a:latin typeface="Cambria Math" panose="02040503050406030204" pitchFamily="18" charset="0"/>
                  </a:rPr>
                  <a:t>𝑥=2, −8</a:t>
                </a:r>
                <a:endParaRPr lang="en-US" sz="2400" dirty="0"/>
              </a:p>
              <a:p>
                <a:endParaRPr lang="en-US" dirty="0"/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1F23B6-5C5C-433A-A703-1D846F840A52}" type="slidenum">
              <a:rPr lang="en-US" smtClean="0"/>
              <a:pPr/>
              <a:t>27</a:t>
            </a:fld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b="0" i="1" dirty="0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 dirty="0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i="1" dirty="0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−18</m:t>
                      </m:r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+5=0</m:t>
                      </m:r>
                    </m:oMath>
                  </m:oMathPara>
                </a14:m>
                <a:endParaRPr lang="en-US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−18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=−5</m:t>
                      </m:r>
                    </m:oMath>
                  </m:oMathPara>
                </a14:m>
                <a:endParaRPr lang="en-US" b="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−18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9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=−5+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9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b="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−9</m:t>
                              </m:r>
                            </m:e>
                          </m:d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=76</m:t>
                      </m:r>
                    </m:oMath>
                  </m:oMathPara>
                </a14:m>
                <a:endParaRPr lang="en-US" b="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−9=±</m:t>
                      </m:r>
                      <m:rad>
                        <m:radPr>
                          <m:degHide m:val="on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76</m:t>
                          </m:r>
                        </m:e>
                      </m:rad>
                    </m:oMath>
                  </m:oMathPara>
                </a14:m>
                <a:endParaRPr lang="en-US" b="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=9±2</m:t>
                      </m:r>
                      <m:rad>
                        <m:radPr>
                          <m:degHide m:val="on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19</m:t>
                          </m:r>
                        </m:e>
                      </m:ra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i="0" dirty="0">
                    <a:latin typeface="Cambria Math" panose="02040503050406030204" pitchFamily="18" charset="0"/>
                  </a:rPr>
                  <a:t>𝑥</a:t>
                </a:r>
                <a:r>
                  <a:rPr lang="en-US" b="0" i="0" dirty="0">
                    <a:latin typeface="Cambria Math" panose="02040503050406030204" pitchFamily="18" charset="0"/>
                  </a:rPr>
                  <a:t>^</a:t>
                </a:r>
                <a:r>
                  <a:rPr lang="en-US" i="0" dirty="0">
                    <a:latin typeface="Cambria Math" panose="02040503050406030204" pitchFamily="18" charset="0"/>
                  </a:rPr>
                  <a:t>2−18𝑥+5=0</a:t>
                </a:r>
                <a:endParaRPr lang="en-US" dirty="0"/>
              </a:p>
              <a:p>
                <a:r>
                  <a:rPr lang="en-US" b="0" i="0">
                    <a:latin typeface="Cambria Math" panose="02040503050406030204" pitchFamily="18" charset="0"/>
                  </a:rPr>
                  <a:t>𝑥^2−18𝑥=−5</a:t>
                </a:r>
                <a:endParaRPr lang="en-US" b="0" dirty="0"/>
              </a:p>
              <a:p>
                <a:r>
                  <a:rPr lang="en-US" b="0" i="0">
                    <a:latin typeface="Cambria Math" panose="02040503050406030204" pitchFamily="18" charset="0"/>
                  </a:rPr>
                  <a:t>𝑥^2−18𝑥+9^2=−5+9^2</a:t>
                </a:r>
                <a:endParaRPr lang="en-US" b="0" dirty="0"/>
              </a:p>
              <a:p>
                <a:r>
                  <a:rPr lang="en-US" b="0" i="0">
                    <a:latin typeface="Cambria Math" panose="02040503050406030204" pitchFamily="18" charset="0"/>
                  </a:rPr>
                  <a:t>(𝑥−9)^2=76</a:t>
                </a:r>
                <a:endParaRPr lang="en-US" b="0" dirty="0"/>
              </a:p>
              <a:p>
                <a:r>
                  <a:rPr lang="en-US" b="0" i="0">
                    <a:latin typeface="Cambria Math" panose="02040503050406030204" pitchFamily="18" charset="0"/>
                  </a:rPr>
                  <a:t>𝑥−9=±√76</a:t>
                </a:r>
                <a:endParaRPr lang="en-US" b="0" dirty="0"/>
              </a:p>
              <a:p>
                <a:r>
                  <a:rPr lang="en-US" b="0" i="0">
                    <a:latin typeface="Cambria Math" panose="02040503050406030204" pitchFamily="18" charset="0"/>
                  </a:rPr>
                  <a:t>𝑥=9±2√19</a:t>
                </a:r>
                <a:endParaRPr lang="en-US" dirty="0"/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63BCE5B-3A1C-4494-BDBE-F8E9B1B715FE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575150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85775" y="731838"/>
            <a:ext cx="6502400" cy="3657600"/>
          </a:xfrm>
        </p:spPr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>
                <a:normAutofit/>
              </a:bodyPr>
              <a:lstStyle/>
              <a:p>
                <a:pPr lv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baseline="0" dirty="0" smtClean="0">
                          <a:latin typeface="Cambria Math" panose="02040503050406030204" pitchFamily="18" charset="0"/>
                        </a:rPr>
                        <m:t>2</m:t>
                      </m:r>
                      <m:sSup>
                        <m:sSupPr>
                          <m:ctrlPr>
                            <a:rPr lang="en-US" b="0" i="1" baseline="0" dirty="0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 baseline="0" dirty="0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i="1" baseline="0" dirty="0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b="0" i="1" baseline="0" dirty="0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i="1" baseline="0" dirty="0" smtClean="0">
                          <a:latin typeface="Cambria Math" panose="02040503050406030204" pitchFamily="18" charset="0"/>
                        </a:rPr>
                        <m:t>11</m:t>
                      </m:r>
                      <m:r>
                        <a:rPr lang="en-US" i="1" baseline="0" dirty="0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i="1" baseline="0" dirty="0" smtClean="0">
                          <a:latin typeface="Cambria Math" panose="02040503050406030204" pitchFamily="18" charset="0"/>
                        </a:rPr>
                        <m:t>=−12</m:t>
                      </m:r>
                    </m:oMath>
                  </m:oMathPara>
                </a14:m>
                <a:endParaRPr lang="en-US" baseline="0" dirty="0"/>
              </a:p>
              <a:p>
                <a:pPr lv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b="0" i="1" baseline="0" dirty="0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 baseline="0" dirty="0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i="1" baseline="0" dirty="0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b="0" i="1" baseline="0" dirty="0" smtClean="0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i="1" baseline="0" dirty="0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 baseline="0" dirty="0" smtClean="0">
                              <a:latin typeface="Cambria Math" panose="02040503050406030204" pitchFamily="18" charset="0"/>
                            </a:rPr>
                            <m:t>11</m:t>
                          </m:r>
                        </m:num>
                        <m:den>
                          <m:r>
                            <a:rPr lang="en-US" i="1" baseline="0" dirty="0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i="1" baseline="0" dirty="0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i="1" baseline="0" dirty="0" smtClean="0">
                          <a:latin typeface="Cambria Math" panose="02040503050406030204" pitchFamily="18" charset="0"/>
                        </a:rPr>
                        <m:t>=−6</m:t>
                      </m:r>
                    </m:oMath>
                  </m:oMathPara>
                </a14:m>
                <a:endParaRPr lang="en-US" baseline="0" dirty="0"/>
              </a:p>
              <a:p>
                <a:pPr lv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b="0" i="1" baseline="0" dirty="0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 baseline="0" dirty="0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i="1" baseline="0" dirty="0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b="0" i="1" baseline="0" dirty="0" smtClean="0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i="1" baseline="0" dirty="0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 baseline="0" dirty="0" smtClean="0">
                              <a:latin typeface="Cambria Math" panose="02040503050406030204" pitchFamily="18" charset="0"/>
                            </a:rPr>
                            <m:t>11</m:t>
                          </m:r>
                        </m:num>
                        <m:den>
                          <m:r>
                            <a:rPr lang="en-US" i="1" baseline="0" dirty="0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i="1" baseline="0" dirty="0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i="1" baseline="0" dirty="0" smtClean="0"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b="0" i="1" baseline="0" dirty="0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i="1" baseline="0" dirty="0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 baseline="0" dirty="0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f>
                                <m:fPr>
                                  <m:ctrlPr>
                                    <a:rPr lang="en-US" i="1" baseline="0" dirty="0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f>
                                    <m:fPr>
                                      <m:ctrlPr>
                                        <a:rPr lang="en-US" i="1" baseline="0" dirty="0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i="1" baseline="0" dirty="0" smtClean="0">
                                          <a:latin typeface="Cambria Math" panose="02040503050406030204" pitchFamily="18" charset="0"/>
                                        </a:rPr>
                                        <m:t>11</m:t>
                                      </m:r>
                                    </m:num>
                                    <m:den>
                                      <m:r>
                                        <a:rPr lang="en-US" i="1" baseline="0" dirty="0" smtClean="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den>
                                  </m:f>
                                </m:num>
                                <m:den>
                                  <m:r>
                                    <a:rPr lang="en-US" i="1" baseline="0" dirty="0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en-US" i="1" baseline="0" dirty="0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i="1" baseline="0" dirty="0" smtClean="0">
                          <a:latin typeface="Cambria Math" panose="02040503050406030204" pitchFamily="18" charset="0"/>
                        </a:rPr>
                        <m:t>=−6+</m:t>
                      </m:r>
                      <m:sSup>
                        <m:sSupPr>
                          <m:ctrlPr>
                            <a:rPr lang="en-US" b="0" i="1" baseline="0" dirty="0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i="1" baseline="0" dirty="0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 baseline="0" dirty="0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f>
                                <m:fPr>
                                  <m:ctrlPr>
                                    <a:rPr lang="en-US" i="1" baseline="0" dirty="0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f>
                                    <m:fPr>
                                      <m:ctrlPr>
                                        <a:rPr lang="en-US" i="1" baseline="0" dirty="0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i="1" baseline="0" dirty="0" smtClean="0">
                                          <a:latin typeface="Cambria Math" panose="02040503050406030204" pitchFamily="18" charset="0"/>
                                        </a:rPr>
                                        <m:t>11</m:t>
                                      </m:r>
                                    </m:num>
                                    <m:den>
                                      <m:r>
                                        <a:rPr lang="en-US" i="1" baseline="0" dirty="0" smtClean="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den>
                                  </m:f>
                                </m:num>
                                <m:den>
                                  <m:r>
                                    <a:rPr lang="en-US" i="1" baseline="0" dirty="0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en-US" i="1" baseline="0" dirty="0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i="1" baseline="0" dirty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i="1" baseline="0" dirty="0" smtClean="0">
                          <a:latin typeface="Cambria Math" panose="02040503050406030204" pitchFamily="18" charset="0"/>
                          <a:sym typeface="Wingdings"/>
                        </a:rPr>
                        <m:t></m:t>
                      </m:r>
                      <m:r>
                        <a:rPr lang="en-US" i="1" baseline="0" dirty="0" smtClean="0">
                          <a:latin typeface="Cambria Math" panose="02040503050406030204" pitchFamily="18" charset="0"/>
                        </a:rPr>
                        <m:t> </m:t>
                      </m:r>
                      <m:sSup>
                        <m:sSupPr>
                          <m:ctrlPr>
                            <a:rPr lang="en-US" b="0" i="1" baseline="0" dirty="0" smtClean="0">
                              <a:latin typeface="Cambria Math" panose="02040503050406030204" pitchFamily="18" charset="0"/>
                              <a:sym typeface="Wingdings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i="1" baseline="0" dirty="0" smtClean="0">
                                  <a:latin typeface="Cambria Math" panose="02040503050406030204" pitchFamily="18" charset="0"/>
                                  <a:sym typeface="Wingdings"/>
                                </a:rPr>
                              </m:ctrlPr>
                            </m:dPr>
                            <m:e>
                              <m:r>
                                <a:rPr lang="en-US" i="1" baseline="0" dirty="0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f>
                                <m:fPr>
                                  <m:ctrlPr>
                                    <a:rPr lang="en-US" i="1" baseline="0" dirty="0" smtClean="0">
                                      <a:latin typeface="Cambria Math" panose="02040503050406030204" pitchFamily="18" charset="0"/>
                                      <a:sym typeface="Wingdings"/>
                                    </a:rPr>
                                  </m:ctrlPr>
                                </m:fPr>
                                <m:num>
                                  <m:f>
                                    <m:fPr>
                                      <m:ctrlPr>
                                        <a:rPr lang="en-US" i="1" baseline="0" dirty="0" smtClean="0">
                                          <a:latin typeface="Cambria Math" panose="02040503050406030204" pitchFamily="18" charset="0"/>
                                          <a:sym typeface="Wingdings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i="1" baseline="0" dirty="0" smtClean="0">
                                          <a:latin typeface="Cambria Math" panose="02040503050406030204" pitchFamily="18" charset="0"/>
                                        </a:rPr>
                                        <m:t>11</m:t>
                                      </m:r>
                                    </m:num>
                                    <m:den>
                                      <m:r>
                                        <a:rPr lang="en-US" i="1" baseline="0" dirty="0" smtClean="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den>
                                  </m:f>
                                </m:num>
                                <m:den>
                                  <m:r>
                                    <a:rPr lang="en-US" i="1" baseline="0" dirty="0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en-US" i="1" baseline="0" dirty="0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i="1" baseline="0" dirty="0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b="0" i="1" baseline="0" dirty="0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b="0" i="1" baseline="0" dirty="0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 baseline="0" dirty="0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f>
                                <m:fPr>
                                  <m:ctrlPr>
                                    <a:rPr lang="en-US" b="0" i="1" baseline="0" dirty="0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i="1" baseline="0" dirty="0" smtClean="0">
                                      <a:latin typeface="Cambria Math" panose="02040503050406030204" pitchFamily="18" charset="0"/>
                                    </a:rPr>
                                    <m:t>11</m:t>
                                  </m:r>
                                </m:num>
                                <m:den>
                                  <m:r>
                                    <a:rPr lang="en-US" i="1" baseline="0" dirty="0" smtClean="0">
                                      <a:latin typeface="Cambria Math" panose="02040503050406030204" pitchFamily="18" charset="0"/>
                                    </a:rPr>
                                    <m:t>4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en-US" i="1" baseline="0" dirty="0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i="1" baseline="0" dirty="0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baseline="0" dirty="0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 baseline="0" dirty="0" smtClean="0">
                              <a:latin typeface="Cambria Math" panose="02040503050406030204" pitchFamily="18" charset="0"/>
                            </a:rPr>
                            <m:t>121</m:t>
                          </m:r>
                        </m:num>
                        <m:den>
                          <m:r>
                            <a:rPr lang="en-US" i="1" baseline="0" dirty="0" smtClean="0">
                              <a:latin typeface="Cambria Math" panose="02040503050406030204" pitchFamily="18" charset="0"/>
                            </a:rPr>
                            <m:t>16</m:t>
                          </m:r>
                        </m:den>
                      </m:f>
                    </m:oMath>
                  </m:oMathPara>
                </a14:m>
                <a:endParaRPr lang="en-US" baseline="0" dirty="0"/>
              </a:p>
              <a:p>
                <a:pPr lv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b="0" i="1" baseline="0" dirty="0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i="1" baseline="0" dirty="0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 baseline="0" dirty="0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b="0" i="1" baseline="0" dirty="0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f>
                                <m:fPr>
                                  <m:ctrlPr>
                                    <a:rPr lang="en-US" i="1" baseline="0" dirty="0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i="1" baseline="0" dirty="0" smtClean="0">
                                      <a:latin typeface="Cambria Math" panose="02040503050406030204" pitchFamily="18" charset="0"/>
                                    </a:rPr>
                                    <m:t>11</m:t>
                                  </m:r>
                                </m:num>
                                <m:den>
                                  <m:r>
                                    <a:rPr lang="en-US" i="1" baseline="0" dirty="0" smtClean="0">
                                      <a:latin typeface="Cambria Math" panose="02040503050406030204" pitchFamily="18" charset="0"/>
                                    </a:rPr>
                                    <m:t>4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en-US" i="1" baseline="0" dirty="0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i="1" baseline="0" dirty="0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 baseline="0" dirty="0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 baseline="0" dirty="0" smtClean="0">
                              <a:latin typeface="Cambria Math" panose="02040503050406030204" pitchFamily="18" charset="0"/>
                            </a:rPr>
                            <m:t>25</m:t>
                          </m:r>
                        </m:num>
                        <m:den>
                          <m:r>
                            <a:rPr lang="en-US" i="1" baseline="0" dirty="0" smtClean="0">
                              <a:latin typeface="Cambria Math" panose="02040503050406030204" pitchFamily="18" charset="0"/>
                            </a:rPr>
                            <m:t>16</m:t>
                          </m:r>
                        </m:den>
                      </m:f>
                    </m:oMath>
                  </m:oMathPara>
                </a14:m>
                <a:endParaRPr lang="en-US" baseline="0" dirty="0"/>
              </a:p>
              <a:p>
                <a:pPr lv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baseline="0" dirty="0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b="0" i="1" baseline="0" dirty="0" smtClean="0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i="1" baseline="0" dirty="0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 baseline="0" dirty="0" smtClean="0">
                              <a:latin typeface="Cambria Math" panose="02040503050406030204" pitchFamily="18" charset="0"/>
                            </a:rPr>
                            <m:t>11</m:t>
                          </m:r>
                        </m:num>
                        <m:den>
                          <m:r>
                            <a:rPr lang="en-US" i="1" baseline="0" dirty="0" smtClean="0">
                              <a:latin typeface="Cambria Math" panose="02040503050406030204" pitchFamily="18" charset="0"/>
                            </a:rPr>
                            <m:t>4</m:t>
                          </m:r>
                        </m:den>
                      </m:f>
                      <m:r>
                        <a:rPr lang="en-US" i="1" baseline="0" dirty="0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baseline="0" dirty="0" smtClean="0">
                          <a:latin typeface="Cambria Math" panose="02040503050406030204" pitchFamily="18" charset="0"/>
                        </a:rPr>
                        <m:t>±</m:t>
                      </m:r>
                      <m:f>
                        <m:fPr>
                          <m:ctrlPr>
                            <a:rPr lang="en-US" i="1" baseline="0" dirty="0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 baseline="0" dirty="0" smtClean="0">
                              <a:latin typeface="Cambria Math" panose="02040503050406030204" pitchFamily="18" charset="0"/>
                            </a:rPr>
                            <m:t>5</m:t>
                          </m:r>
                        </m:num>
                        <m:den>
                          <m:r>
                            <a:rPr lang="en-US" i="1" baseline="0" dirty="0" smtClean="0">
                              <a:latin typeface="Cambria Math" panose="02040503050406030204" pitchFamily="18" charset="0"/>
                            </a:rPr>
                            <m:t>4</m:t>
                          </m:r>
                        </m:den>
                      </m:f>
                    </m:oMath>
                  </m:oMathPara>
                </a14:m>
                <a:endParaRPr lang="en-US" baseline="0" dirty="0"/>
              </a:p>
              <a:p>
                <a:pPr lv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baseline="0" dirty="0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i="1" baseline="0" dirty="0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 baseline="0" dirty="0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 baseline="0" dirty="0" smtClean="0">
                              <a:latin typeface="Cambria Math" panose="02040503050406030204" pitchFamily="18" charset="0"/>
                            </a:rPr>
                            <m:t>11</m:t>
                          </m:r>
                        </m:num>
                        <m:den>
                          <m:r>
                            <a:rPr lang="en-US" i="1" baseline="0" dirty="0" smtClean="0">
                              <a:latin typeface="Cambria Math" panose="02040503050406030204" pitchFamily="18" charset="0"/>
                            </a:rPr>
                            <m:t>4</m:t>
                          </m:r>
                        </m:den>
                      </m:f>
                      <m:r>
                        <a:rPr lang="en-US" b="0" i="1" baseline="0" dirty="0" smtClean="0">
                          <a:latin typeface="Cambria Math" panose="02040503050406030204" pitchFamily="18" charset="0"/>
                        </a:rPr>
                        <m:t>±</m:t>
                      </m:r>
                      <m:f>
                        <m:fPr>
                          <m:ctrlPr>
                            <a:rPr lang="en-US" i="1" baseline="0" dirty="0" smtClean="0">
                              <a:latin typeface="Cambria Math" panose="02040503050406030204" pitchFamily="18" charset="0"/>
                              <a:sym typeface="Symbol"/>
                            </a:rPr>
                          </m:ctrlPr>
                        </m:fPr>
                        <m:num>
                          <m:r>
                            <a:rPr lang="en-US" i="1" baseline="0" dirty="0" smtClean="0">
                              <a:latin typeface="Cambria Math" panose="02040503050406030204" pitchFamily="18" charset="0"/>
                              <a:sym typeface="Symbol"/>
                            </a:rPr>
                            <m:t>5</m:t>
                          </m:r>
                        </m:num>
                        <m:den>
                          <m:r>
                            <a:rPr lang="en-US" i="1" baseline="0" dirty="0" smtClean="0">
                              <a:latin typeface="Cambria Math" panose="02040503050406030204" pitchFamily="18" charset="0"/>
                            </a:rPr>
                            <m:t>4</m:t>
                          </m:r>
                        </m:den>
                      </m:f>
                      <m:r>
                        <a:rPr lang="en-US" i="1" baseline="0" dirty="0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 baseline="0" dirty="0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 baseline="0" dirty="0" smtClean="0">
                              <a:latin typeface="Cambria Math" panose="02040503050406030204" pitchFamily="18" charset="0"/>
                            </a:rPr>
                            <m:t>11</m:t>
                          </m:r>
                          <m:r>
                            <a:rPr lang="en-US" b="0" i="1" baseline="0" dirty="0" smtClean="0">
                              <a:latin typeface="Cambria Math" panose="02040503050406030204" pitchFamily="18" charset="0"/>
                              <a:sym typeface="Symbol"/>
                            </a:rPr>
                            <m:t>±</m:t>
                          </m:r>
                          <m:r>
                            <a:rPr lang="en-US" i="1" baseline="0" dirty="0" smtClean="0">
                              <a:latin typeface="Cambria Math" panose="02040503050406030204" pitchFamily="18" charset="0"/>
                              <a:sym typeface="Symbol"/>
                            </a:rPr>
                            <m:t>5</m:t>
                          </m:r>
                        </m:num>
                        <m:den>
                          <m:r>
                            <a:rPr lang="en-US" i="1" baseline="0" dirty="0" smtClean="0">
                              <a:latin typeface="Cambria Math" panose="02040503050406030204" pitchFamily="18" charset="0"/>
                            </a:rPr>
                            <m:t>4</m:t>
                          </m:r>
                        </m:den>
                      </m:f>
                      <m:r>
                        <a:rPr lang="en-US" i="1" baseline="0" dirty="0" smtClean="0">
                          <a:latin typeface="Cambria Math" panose="02040503050406030204" pitchFamily="18" charset="0"/>
                        </a:rPr>
                        <m:t>=4,</m:t>
                      </m:r>
                      <m:f>
                        <m:fPr>
                          <m:ctrlPr>
                            <a:rPr lang="en-US" i="1" baseline="0" dirty="0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 baseline="0" dirty="0" smtClean="0">
                              <a:latin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en-US" i="1" baseline="0" dirty="0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US" baseline="0" dirty="0"/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>
                <a:normAutofit/>
              </a:bodyPr>
              <a:lstStyle/>
              <a:p>
                <a:pPr lvl="0"/>
                <a:r>
                  <a:rPr lang="en-US" i="0" baseline="0" dirty="0">
                    <a:latin typeface="Cambria Math" panose="02040503050406030204" pitchFamily="18" charset="0"/>
                  </a:rPr>
                  <a:t>2𝑥</a:t>
                </a:r>
                <a:r>
                  <a:rPr lang="en-US" b="0" i="0" baseline="0" dirty="0">
                    <a:latin typeface="Cambria Math" panose="02040503050406030204" pitchFamily="18" charset="0"/>
                  </a:rPr>
                  <a:t>^</a:t>
                </a:r>
                <a:r>
                  <a:rPr lang="en-US" i="0" baseline="0" dirty="0">
                    <a:latin typeface="Cambria Math" panose="02040503050406030204" pitchFamily="18" charset="0"/>
                  </a:rPr>
                  <a:t>2</a:t>
                </a:r>
                <a:r>
                  <a:rPr lang="en-US" b="0" i="0" baseline="0" dirty="0">
                    <a:latin typeface="Cambria Math" panose="02040503050406030204" pitchFamily="18" charset="0"/>
                  </a:rPr>
                  <a:t>−</a:t>
                </a:r>
                <a:r>
                  <a:rPr lang="en-US" i="0" baseline="0" dirty="0">
                    <a:latin typeface="Cambria Math" panose="02040503050406030204" pitchFamily="18" charset="0"/>
                  </a:rPr>
                  <a:t>11𝑥=−12</a:t>
                </a:r>
                <a:endParaRPr lang="en-US" baseline="0" dirty="0"/>
              </a:p>
              <a:p>
                <a:pPr lvl="0"/>
                <a:r>
                  <a:rPr lang="en-US" i="0" baseline="0" dirty="0">
                    <a:latin typeface="Cambria Math" panose="02040503050406030204" pitchFamily="18" charset="0"/>
                  </a:rPr>
                  <a:t>𝑥</a:t>
                </a:r>
                <a:r>
                  <a:rPr lang="en-US" b="0" i="0" baseline="0" dirty="0">
                    <a:latin typeface="Cambria Math" panose="02040503050406030204" pitchFamily="18" charset="0"/>
                  </a:rPr>
                  <a:t>^</a:t>
                </a:r>
                <a:r>
                  <a:rPr lang="en-US" i="0" baseline="0" dirty="0">
                    <a:latin typeface="Cambria Math" panose="02040503050406030204" pitchFamily="18" charset="0"/>
                  </a:rPr>
                  <a:t>2</a:t>
                </a:r>
                <a:r>
                  <a:rPr lang="en-US" b="0" i="0" baseline="0" dirty="0">
                    <a:latin typeface="Cambria Math" panose="02040503050406030204" pitchFamily="18" charset="0"/>
                  </a:rPr>
                  <a:t>−</a:t>
                </a:r>
                <a:r>
                  <a:rPr lang="en-US" i="0" baseline="0" dirty="0">
                    <a:latin typeface="Cambria Math" panose="02040503050406030204" pitchFamily="18" charset="0"/>
                  </a:rPr>
                  <a:t>11/2 𝑥=−6</a:t>
                </a:r>
                <a:endParaRPr lang="en-US" baseline="0" dirty="0"/>
              </a:p>
              <a:p>
                <a:pPr lvl="0"/>
                <a:r>
                  <a:rPr lang="en-US" i="0" baseline="0" dirty="0">
                    <a:latin typeface="Cambria Math" panose="02040503050406030204" pitchFamily="18" charset="0"/>
                  </a:rPr>
                  <a:t>𝑥</a:t>
                </a:r>
                <a:r>
                  <a:rPr lang="en-US" b="0" i="0" baseline="0" dirty="0">
                    <a:latin typeface="Cambria Math" panose="02040503050406030204" pitchFamily="18" charset="0"/>
                  </a:rPr>
                  <a:t>^</a:t>
                </a:r>
                <a:r>
                  <a:rPr lang="en-US" i="0" baseline="0" dirty="0">
                    <a:latin typeface="Cambria Math" panose="02040503050406030204" pitchFamily="18" charset="0"/>
                  </a:rPr>
                  <a:t>2</a:t>
                </a:r>
                <a:r>
                  <a:rPr lang="en-US" b="0" i="0" baseline="0" dirty="0">
                    <a:latin typeface="Cambria Math" panose="02040503050406030204" pitchFamily="18" charset="0"/>
                  </a:rPr>
                  <a:t>−</a:t>
                </a:r>
                <a:r>
                  <a:rPr lang="en-US" i="0" baseline="0" dirty="0">
                    <a:latin typeface="Cambria Math" panose="02040503050406030204" pitchFamily="18" charset="0"/>
                  </a:rPr>
                  <a:t>11/2 𝑥+(−(11/2)/2)</a:t>
                </a:r>
                <a:r>
                  <a:rPr lang="en-US" b="0" i="0" baseline="0" dirty="0">
                    <a:latin typeface="Cambria Math" panose="02040503050406030204" pitchFamily="18" charset="0"/>
                  </a:rPr>
                  <a:t>^</a:t>
                </a:r>
                <a:r>
                  <a:rPr lang="en-US" i="0" baseline="0" dirty="0">
                    <a:latin typeface="Cambria Math" panose="02040503050406030204" pitchFamily="18" charset="0"/>
                  </a:rPr>
                  <a:t>2=−6+(−(11/2)/2)</a:t>
                </a:r>
                <a:r>
                  <a:rPr lang="en-US" b="0" i="0" baseline="0" dirty="0">
                    <a:latin typeface="Cambria Math" panose="02040503050406030204" pitchFamily="18" charset="0"/>
                  </a:rPr>
                  <a:t>^</a:t>
                </a:r>
                <a:r>
                  <a:rPr lang="en-US" i="0" baseline="0" dirty="0">
                    <a:latin typeface="Cambria Math" panose="02040503050406030204" pitchFamily="18" charset="0"/>
                  </a:rPr>
                  <a:t>2  </a:t>
                </a:r>
                <a:r>
                  <a:rPr lang="en-US" i="0" baseline="0" dirty="0">
                    <a:latin typeface="Cambria Math" panose="02040503050406030204" pitchFamily="18" charset="0"/>
                    <a:sym typeface="Wingdings"/>
                  </a:rPr>
                  <a:t></a:t>
                </a:r>
                <a:r>
                  <a:rPr lang="en-US" i="0" baseline="0" dirty="0">
                    <a:latin typeface="Cambria Math" panose="02040503050406030204" pitchFamily="18" charset="0"/>
                  </a:rPr>
                  <a:t> </a:t>
                </a:r>
                <a:r>
                  <a:rPr lang="en-US" i="0" baseline="0" dirty="0">
                    <a:latin typeface="Cambria Math" panose="02040503050406030204" pitchFamily="18" charset="0"/>
                    <a:sym typeface="Wingdings"/>
                  </a:rPr>
                  <a:t>(</a:t>
                </a:r>
                <a:r>
                  <a:rPr lang="en-US" i="0" baseline="0" dirty="0">
                    <a:latin typeface="Cambria Math" panose="02040503050406030204" pitchFamily="18" charset="0"/>
                  </a:rPr>
                  <a:t>−</a:t>
                </a:r>
                <a:r>
                  <a:rPr lang="en-US" i="0" baseline="0" dirty="0">
                    <a:latin typeface="Cambria Math" panose="02040503050406030204" pitchFamily="18" charset="0"/>
                    <a:sym typeface="Wingdings"/>
                  </a:rPr>
                  <a:t>(</a:t>
                </a:r>
                <a:r>
                  <a:rPr lang="en-US" i="0" baseline="0" dirty="0">
                    <a:latin typeface="Cambria Math" panose="02040503050406030204" pitchFamily="18" charset="0"/>
                  </a:rPr>
                  <a:t>11</a:t>
                </a:r>
                <a:r>
                  <a:rPr lang="en-US" i="0" baseline="0" dirty="0">
                    <a:latin typeface="Cambria Math" panose="02040503050406030204" pitchFamily="18" charset="0"/>
                    <a:sym typeface="Wingdings"/>
                  </a:rPr>
                  <a:t>/</a:t>
                </a:r>
                <a:r>
                  <a:rPr lang="en-US" i="0" baseline="0" dirty="0">
                    <a:latin typeface="Cambria Math" panose="02040503050406030204" pitchFamily="18" charset="0"/>
                  </a:rPr>
                  <a:t>2</a:t>
                </a:r>
                <a:r>
                  <a:rPr lang="en-US" i="0" baseline="0" dirty="0">
                    <a:latin typeface="Cambria Math" panose="02040503050406030204" pitchFamily="18" charset="0"/>
                    <a:sym typeface="Wingdings"/>
                  </a:rPr>
                  <a:t>)/</a:t>
                </a:r>
                <a:r>
                  <a:rPr lang="en-US" i="0" baseline="0" dirty="0">
                    <a:latin typeface="Cambria Math" panose="02040503050406030204" pitchFamily="18" charset="0"/>
                  </a:rPr>
                  <a:t>2)</a:t>
                </a:r>
                <a:r>
                  <a:rPr lang="en-US" b="0" i="0" baseline="0" dirty="0">
                    <a:latin typeface="Cambria Math" panose="02040503050406030204" pitchFamily="18" charset="0"/>
                    <a:sym typeface="Wingdings"/>
                  </a:rPr>
                  <a:t>^</a:t>
                </a:r>
                <a:r>
                  <a:rPr lang="en-US" i="0" baseline="0" dirty="0">
                    <a:latin typeface="Cambria Math" panose="02040503050406030204" pitchFamily="18" charset="0"/>
                  </a:rPr>
                  <a:t>2=</a:t>
                </a:r>
                <a:r>
                  <a:rPr lang="en-US" b="0" i="0" baseline="0" dirty="0">
                    <a:latin typeface="Cambria Math" panose="02040503050406030204" pitchFamily="18" charset="0"/>
                  </a:rPr>
                  <a:t>(</a:t>
                </a:r>
                <a:r>
                  <a:rPr lang="en-US" i="0" baseline="0" dirty="0">
                    <a:latin typeface="Cambria Math" panose="02040503050406030204" pitchFamily="18" charset="0"/>
                  </a:rPr>
                  <a:t>−11</a:t>
                </a:r>
                <a:r>
                  <a:rPr lang="en-US" b="0" i="0" baseline="0" dirty="0">
                    <a:latin typeface="Cambria Math" panose="02040503050406030204" pitchFamily="18" charset="0"/>
                  </a:rPr>
                  <a:t>/</a:t>
                </a:r>
                <a:r>
                  <a:rPr lang="en-US" i="0" baseline="0" dirty="0">
                    <a:latin typeface="Cambria Math" panose="02040503050406030204" pitchFamily="18" charset="0"/>
                  </a:rPr>
                  <a:t>4)</a:t>
                </a:r>
                <a:r>
                  <a:rPr lang="en-US" b="0" i="0" baseline="0" dirty="0">
                    <a:latin typeface="Cambria Math" panose="02040503050406030204" pitchFamily="18" charset="0"/>
                  </a:rPr>
                  <a:t>^</a:t>
                </a:r>
                <a:r>
                  <a:rPr lang="en-US" i="0" baseline="0" dirty="0">
                    <a:latin typeface="Cambria Math" panose="02040503050406030204" pitchFamily="18" charset="0"/>
                  </a:rPr>
                  <a:t>2=121</a:t>
                </a:r>
                <a:r>
                  <a:rPr lang="en-US" b="0" i="0" baseline="0" dirty="0">
                    <a:latin typeface="Cambria Math" panose="02040503050406030204" pitchFamily="18" charset="0"/>
                  </a:rPr>
                  <a:t>/</a:t>
                </a:r>
                <a:r>
                  <a:rPr lang="en-US" i="0" baseline="0" dirty="0">
                    <a:latin typeface="Cambria Math" panose="02040503050406030204" pitchFamily="18" charset="0"/>
                  </a:rPr>
                  <a:t>16</a:t>
                </a:r>
                <a:endParaRPr lang="en-US" baseline="0" dirty="0"/>
              </a:p>
              <a:p>
                <a:pPr lvl="0"/>
                <a:r>
                  <a:rPr lang="en-US" i="0" baseline="0" dirty="0">
                    <a:latin typeface="Cambria Math" panose="02040503050406030204" pitchFamily="18" charset="0"/>
                  </a:rPr>
                  <a:t>(𝑥</a:t>
                </a:r>
                <a:r>
                  <a:rPr lang="en-US" b="0" i="0" baseline="0" dirty="0">
                    <a:latin typeface="Cambria Math" panose="02040503050406030204" pitchFamily="18" charset="0"/>
                  </a:rPr>
                  <a:t>−</a:t>
                </a:r>
                <a:r>
                  <a:rPr lang="en-US" i="0" baseline="0" dirty="0">
                    <a:latin typeface="Cambria Math" panose="02040503050406030204" pitchFamily="18" charset="0"/>
                  </a:rPr>
                  <a:t>11/4)</a:t>
                </a:r>
                <a:r>
                  <a:rPr lang="en-US" b="0" i="0" baseline="0" dirty="0">
                    <a:latin typeface="Cambria Math" panose="02040503050406030204" pitchFamily="18" charset="0"/>
                  </a:rPr>
                  <a:t>^</a:t>
                </a:r>
                <a:r>
                  <a:rPr lang="en-US" i="0" baseline="0" dirty="0">
                    <a:latin typeface="Cambria Math" panose="02040503050406030204" pitchFamily="18" charset="0"/>
                  </a:rPr>
                  <a:t>2=25/16</a:t>
                </a:r>
                <a:endParaRPr lang="en-US" baseline="0" dirty="0"/>
              </a:p>
              <a:p>
                <a:pPr lvl="0"/>
                <a:r>
                  <a:rPr lang="en-US" i="0" baseline="0" dirty="0">
                    <a:latin typeface="Cambria Math" panose="02040503050406030204" pitchFamily="18" charset="0"/>
                  </a:rPr>
                  <a:t>𝑥</a:t>
                </a:r>
                <a:r>
                  <a:rPr lang="en-US" b="0" i="0" baseline="0" dirty="0">
                    <a:latin typeface="Cambria Math" panose="02040503050406030204" pitchFamily="18" charset="0"/>
                  </a:rPr>
                  <a:t>−</a:t>
                </a:r>
                <a:r>
                  <a:rPr lang="en-US" i="0" baseline="0" dirty="0">
                    <a:latin typeface="Cambria Math" panose="02040503050406030204" pitchFamily="18" charset="0"/>
                  </a:rPr>
                  <a:t>11/4=</a:t>
                </a:r>
                <a:r>
                  <a:rPr lang="en-US" b="0" i="0" baseline="0" dirty="0">
                    <a:latin typeface="Cambria Math" panose="02040503050406030204" pitchFamily="18" charset="0"/>
                  </a:rPr>
                  <a:t>±</a:t>
                </a:r>
                <a:r>
                  <a:rPr lang="en-US" i="0" baseline="0" dirty="0">
                    <a:latin typeface="Cambria Math" panose="02040503050406030204" pitchFamily="18" charset="0"/>
                  </a:rPr>
                  <a:t>5/4</a:t>
                </a:r>
                <a:endParaRPr lang="en-US" baseline="0" dirty="0"/>
              </a:p>
              <a:p>
                <a:pPr lvl="0"/>
                <a:r>
                  <a:rPr lang="en-US" i="0" baseline="0" dirty="0">
                    <a:latin typeface="Cambria Math" panose="02040503050406030204" pitchFamily="18" charset="0"/>
                  </a:rPr>
                  <a:t>𝑥=11/4</a:t>
                </a:r>
                <a:r>
                  <a:rPr lang="en-US" b="0" i="0" baseline="0" dirty="0">
                    <a:latin typeface="Cambria Math" panose="02040503050406030204" pitchFamily="18" charset="0"/>
                  </a:rPr>
                  <a:t>±</a:t>
                </a:r>
                <a:r>
                  <a:rPr lang="en-US" i="0" baseline="0" dirty="0">
                    <a:latin typeface="Cambria Math" panose="02040503050406030204" pitchFamily="18" charset="0"/>
                    <a:sym typeface="Symbol"/>
                  </a:rPr>
                  <a:t>5/</a:t>
                </a:r>
                <a:r>
                  <a:rPr lang="en-US" i="0" baseline="0" dirty="0">
                    <a:latin typeface="Cambria Math" panose="02040503050406030204" pitchFamily="18" charset="0"/>
                  </a:rPr>
                  <a:t>4=(11</a:t>
                </a:r>
                <a:r>
                  <a:rPr lang="en-US" b="0" i="0" baseline="0" dirty="0">
                    <a:latin typeface="Cambria Math" panose="02040503050406030204" pitchFamily="18" charset="0"/>
                    <a:sym typeface="Symbol"/>
                  </a:rPr>
                  <a:t>±</a:t>
                </a:r>
                <a:r>
                  <a:rPr lang="en-US" i="0" baseline="0" dirty="0">
                    <a:latin typeface="Cambria Math" panose="02040503050406030204" pitchFamily="18" charset="0"/>
                    <a:sym typeface="Symbol"/>
                  </a:rPr>
                  <a:t>5)/</a:t>
                </a:r>
                <a:r>
                  <a:rPr lang="en-US" i="0" baseline="0" dirty="0">
                    <a:latin typeface="Cambria Math" panose="02040503050406030204" pitchFamily="18" charset="0"/>
                  </a:rPr>
                  <a:t>4=4, 3/2</a:t>
                </a:r>
                <a:endParaRPr lang="en-US" baseline="0" dirty="0"/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B84537-6C9B-4BD2-9C13-1911E259CFA5}" type="slidenum">
              <a:rPr lang="en-US" smtClean="0"/>
              <a:pPr/>
              <a:t>29</a:t>
            </a:fld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85775" y="731838"/>
            <a:ext cx="6502400" cy="3657600"/>
          </a:xfrm>
        </p:spPr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>
                <a:normAutofit/>
              </a:bodyPr>
              <a:lstStyle/>
              <a:p>
                <a:pPr marL="0" lvl="1">
                  <a:buClr>
                    <a:schemeClr val="accent1">
                      <a:shade val="75000"/>
                    </a:schemeClr>
                  </a:buClr>
                  <a:buSzPct val="55000"/>
                </a:pPr>
                <a:r>
                  <a:rPr lang="en-US" sz="1200" dirty="0"/>
                  <a:t>2. </a:t>
                </a:r>
                <a14:m>
                  <m:oMath xmlns:m="http://schemas.openxmlformats.org/officeDocument/2006/math">
                    <m:r>
                      <a:rPr lang="en-US" sz="1200" i="1" dirty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1200" i="1" dirty="0">
                        <a:latin typeface="Cambria Math" panose="02040503050406030204" pitchFamily="18" charset="0"/>
                      </a:rPr>
                      <m:t>=(2</m:t>
                    </m:r>
                    <m:sSup>
                      <m:sSupPr>
                        <m:ctrlPr>
                          <a:rPr lang="en-US" sz="1200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200" i="1" dirty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1200" i="1" dirty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1200" i="1" dirty="0">
                        <a:latin typeface="Cambria Math" panose="02040503050406030204" pitchFamily="18" charset="0"/>
                      </a:rPr>
                      <m:t>+12</m:t>
                    </m:r>
                    <m:r>
                      <a:rPr lang="en-US" sz="1200" i="1" dirty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1200" i="1" dirty="0">
                        <a:latin typeface="Cambria Math" panose="02040503050406030204" pitchFamily="18" charset="0"/>
                      </a:rPr>
                      <m:t>)+16</m:t>
                    </m:r>
                  </m:oMath>
                </a14:m>
                <a:endParaRPr lang="en-US" sz="1200" dirty="0"/>
              </a:p>
              <a:p>
                <a:pPr marL="0" lvl="1">
                  <a:buClr>
                    <a:schemeClr val="accent1">
                      <a:shade val="75000"/>
                    </a:schemeClr>
                  </a:buClr>
                  <a:buSzPct val="55000"/>
                </a:pPr>
                <a:r>
                  <a:rPr lang="en-US" sz="1200" dirty="0"/>
                  <a:t>3. </a:t>
                </a:r>
                <a14:m>
                  <m:oMath xmlns:m="http://schemas.openxmlformats.org/officeDocument/2006/math">
                    <m:r>
                      <a:rPr lang="en-US" sz="1200" i="1" dirty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1200" i="1" dirty="0">
                        <a:latin typeface="Cambria Math" panose="02040503050406030204" pitchFamily="18" charset="0"/>
                      </a:rPr>
                      <m:t>=2(</m:t>
                    </m:r>
                    <m:sSup>
                      <m:sSupPr>
                        <m:ctrlPr>
                          <a:rPr lang="en-US" sz="1200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200" i="1" dirty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1200" i="1" dirty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1200" i="1" dirty="0">
                        <a:latin typeface="Cambria Math" panose="02040503050406030204" pitchFamily="18" charset="0"/>
                      </a:rPr>
                      <m:t>+6</m:t>
                    </m:r>
                    <m:r>
                      <a:rPr lang="en-US" sz="1200" i="1" dirty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1200" i="1" dirty="0">
                        <a:latin typeface="Cambria Math" panose="02040503050406030204" pitchFamily="18" charset="0"/>
                      </a:rPr>
                      <m:t>)+16</m:t>
                    </m:r>
                  </m:oMath>
                </a14:m>
                <a:endParaRPr lang="en-US" sz="1200" dirty="0"/>
              </a:p>
              <a:p>
                <a:pPr marL="0" lvl="1">
                  <a:buClr>
                    <a:schemeClr val="accent1">
                      <a:shade val="75000"/>
                    </a:schemeClr>
                  </a:buClr>
                  <a:buSzPct val="55000"/>
                </a:pPr>
                <a:r>
                  <a:rPr lang="en-US" sz="1200" dirty="0"/>
                  <a:t>4. </a:t>
                </a:r>
                <a14:m>
                  <m:oMath xmlns:m="http://schemas.openxmlformats.org/officeDocument/2006/math">
                    <m:r>
                      <a:rPr lang="en-US" sz="1200" i="1" dirty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1200" i="1" dirty="0">
                        <a:latin typeface="Cambria Math" panose="02040503050406030204" pitchFamily="18" charset="0"/>
                      </a:rPr>
                      <m:t>+2</m:t>
                    </m:r>
                    <m:d>
                      <m:dPr>
                        <m:ctrlPr>
                          <a:rPr lang="en-US" sz="1200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200" i="1" dirty="0">
                            <a:latin typeface="Cambria Math" panose="02040503050406030204" pitchFamily="18" charset="0"/>
                          </a:rPr>
                          <m:t>9</m:t>
                        </m:r>
                      </m:e>
                    </m:d>
                    <m:r>
                      <a:rPr lang="en-US" sz="1200" i="1" dirty="0">
                        <a:latin typeface="Cambria Math" panose="02040503050406030204" pitchFamily="18" charset="0"/>
                      </a:rPr>
                      <m:t>=2</m:t>
                    </m:r>
                    <m:d>
                      <m:dPr>
                        <m:ctrlPr>
                          <a:rPr lang="en-US" sz="1200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1200" i="1" dirty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1200" i="1" dirty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sz="1200" i="1" dirty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1200" i="1" dirty="0">
                            <a:latin typeface="Cambria Math" panose="02040503050406030204" pitchFamily="18" charset="0"/>
                          </a:rPr>
                          <m:t>+6</m:t>
                        </m:r>
                        <m:r>
                          <a:rPr lang="en-US" sz="1200" i="1" dirty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1200" i="1" dirty="0">
                            <a:latin typeface="Cambria Math" panose="02040503050406030204" pitchFamily="18" charset="0"/>
                          </a:rPr>
                          <m:t>+9</m:t>
                        </m:r>
                      </m:e>
                    </m:d>
                    <m:r>
                      <a:rPr lang="en-US" sz="1200" i="1" dirty="0">
                        <a:latin typeface="Cambria Math" panose="02040503050406030204" pitchFamily="18" charset="0"/>
                      </a:rPr>
                      <m:t>+16</m:t>
                    </m:r>
                  </m:oMath>
                </a14:m>
                <a:endParaRPr lang="en-US" sz="1200" dirty="0"/>
              </a:p>
              <a:p>
                <a:pPr marL="0" lvl="1">
                  <a:buClr>
                    <a:schemeClr val="accent1">
                      <a:shade val="75000"/>
                    </a:schemeClr>
                  </a:buClr>
                  <a:buSzPct val="55000"/>
                </a:pPr>
                <a:r>
                  <a:rPr lang="en-US" sz="1200" dirty="0"/>
                  <a:t>5. </a:t>
                </a:r>
                <a14:m>
                  <m:oMath xmlns:m="http://schemas.openxmlformats.org/officeDocument/2006/math">
                    <m:r>
                      <a:rPr lang="en-US" sz="1200" i="1" dirty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1200" i="1" dirty="0">
                        <a:latin typeface="Cambria Math" panose="02040503050406030204" pitchFamily="18" charset="0"/>
                      </a:rPr>
                      <m:t>+18=2</m:t>
                    </m:r>
                    <m:sSup>
                      <m:sSupPr>
                        <m:ctrlPr>
                          <a:rPr lang="en-US" sz="1200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1200" i="1" dirty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1200" i="1" dirty="0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sz="1200" i="1" dirty="0">
                                <a:latin typeface="Cambria Math" panose="02040503050406030204" pitchFamily="18" charset="0"/>
                              </a:rPr>
                              <m:t>+3</m:t>
                            </m:r>
                          </m:e>
                        </m:d>
                      </m:e>
                      <m:sup>
                        <m:r>
                          <a:rPr lang="en-US" sz="1200" i="1" dirty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1200" i="1" dirty="0">
                        <a:latin typeface="Cambria Math" panose="02040503050406030204" pitchFamily="18" charset="0"/>
                      </a:rPr>
                      <m:t>+16</m:t>
                    </m:r>
                  </m:oMath>
                </a14:m>
                <a:endParaRPr lang="en-US" sz="1200" dirty="0"/>
              </a:p>
              <a:p>
                <a:pPr marL="0" lvl="1">
                  <a:buClr>
                    <a:schemeClr val="accent1">
                      <a:shade val="75000"/>
                    </a:schemeClr>
                  </a:buClr>
                  <a:buSzPct val="55000"/>
                </a:pPr>
                <a:r>
                  <a:rPr lang="en-US" sz="1200" dirty="0"/>
                  <a:t>6. </a:t>
                </a:r>
                <a14:m>
                  <m:oMath xmlns:m="http://schemas.openxmlformats.org/officeDocument/2006/math">
                    <m:r>
                      <a:rPr lang="en-US" sz="1200" i="1" dirty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1200" i="1" dirty="0">
                        <a:latin typeface="Cambria Math" panose="02040503050406030204" pitchFamily="18" charset="0"/>
                      </a:rPr>
                      <m:t>=2</m:t>
                    </m:r>
                    <m:sSup>
                      <m:sSupPr>
                        <m:ctrlPr>
                          <a:rPr lang="en-US" sz="1200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1200" i="1" dirty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1200" i="1" dirty="0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sz="1200" i="1" dirty="0">
                                <a:latin typeface="Cambria Math" panose="02040503050406030204" pitchFamily="18" charset="0"/>
                              </a:rPr>
                              <m:t>+3</m:t>
                            </m:r>
                          </m:e>
                        </m:d>
                      </m:e>
                      <m:sup>
                        <m:r>
                          <a:rPr lang="en-US" sz="1200" i="1" dirty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1200" i="1" dirty="0">
                        <a:latin typeface="Cambria Math" panose="02040503050406030204" pitchFamily="18" charset="0"/>
                      </a:rPr>
                      <m:t>−2</m:t>
                    </m:r>
                  </m:oMath>
                </a14:m>
                <a:r>
                  <a:rPr lang="en-US" sz="1200" dirty="0"/>
                  <a:t> </a:t>
                </a:r>
              </a:p>
              <a:p>
                <a:pPr lvl="1"/>
                <a:r>
                  <a:rPr lang="en-US" sz="1200" dirty="0"/>
                  <a:t>Vertex is at (−3, −2)</a:t>
                </a:r>
              </a:p>
              <a:p>
                <a:pPr lvl="1"/>
                <a:r>
                  <a:rPr lang="en-US" sz="1200" dirty="0"/>
                  <a:t>−2 is the minimum for this function</a:t>
                </a:r>
              </a:p>
              <a:p>
                <a:pPr lvl="1"/>
                <a:r>
                  <a:rPr lang="en-US" sz="1200" dirty="0"/>
                  <a:t>Find the max or min by completing the square to find the vertex</a:t>
                </a:r>
              </a:p>
              <a:p>
                <a:endParaRPr lang="en-US" sz="1200" dirty="0"/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>
                <a:normAutofit/>
              </a:bodyPr>
              <a:lstStyle/>
              <a:p>
                <a:pPr marL="0" lvl="1">
                  <a:buClr>
                    <a:schemeClr val="accent1">
                      <a:shade val="75000"/>
                    </a:schemeClr>
                  </a:buClr>
                  <a:buSzPct val="55000"/>
                </a:pPr>
                <a:r>
                  <a:rPr lang="en-US" sz="1200" dirty="0"/>
                  <a:t>2. </a:t>
                </a:r>
                <a:r>
                  <a:rPr lang="en-US" sz="1200" i="0" dirty="0">
                    <a:latin typeface="Cambria Math" panose="02040503050406030204" pitchFamily="18" charset="0"/>
                  </a:rPr>
                  <a:t>𝑦=(2𝑥^2+12𝑥)+16</a:t>
                </a:r>
                <a:endParaRPr lang="en-US" sz="1200" dirty="0"/>
              </a:p>
              <a:p>
                <a:pPr marL="0" lvl="1">
                  <a:buClr>
                    <a:schemeClr val="accent1">
                      <a:shade val="75000"/>
                    </a:schemeClr>
                  </a:buClr>
                  <a:buSzPct val="55000"/>
                </a:pPr>
                <a:r>
                  <a:rPr lang="en-US" sz="1200" dirty="0"/>
                  <a:t>3. </a:t>
                </a:r>
                <a:r>
                  <a:rPr lang="en-US" sz="1200" i="0" dirty="0">
                    <a:latin typeface="Cambria Math" panose="02040503050406030204" pitchFamily="18" charset="0"/>
                  </a:rPr>
                  <a:t>𝑦=2(𝑥^2+6𝑥)+16</a:t>
                </a:r>
                <a:endParaRPr lang="en-US" sz="1200" dirty="0"/>
              </a:p>
              <a:p>
                <a:pPr marL="0" lvl="1">
                  <a:buClr>
                    <a:schemeClr val="accent1">
                      <a:shade val="75000"/>
                    </a:schemeClr>
                  </a:buClr>
                  <a:buSzPct val="55000"/>
                </a:pPr>
                <a:r>
                  <a:rPr lang="en-US" sz="1200" dirty="0"/>
                  <a:t>4. </a:t>
                </a:r>
                <a:r>
                  <a:rPr lang="en-US" sz="1200" i="0" dirty="0">
                    <a:latin typeface="Cambria Math" panose="02040503050406030204" pitchFamily="18" charset="0"/>
                  </a:rPr>
                  <a:t>𝑦+2(9)=2(𝑥^2+6𝑥+9)+16</a:t>
                </a:r>
                <a:endParaRPr lang="en-US" sz="1200" dirty="0"/>
              </a:p>
              <a:p>
                <a:pPr marL="0" lvl="1">
                  <a:buClr>
                    <a:schemeClr val="accent1">
                      <a:shade val="75000"/>
                    </a:schemeClr>
                  </a:buClr>
                  <a:buSzPct val="55000"/>
                </a:pPr>
                <a:r>
                  <a:rPr lang="en-US" sz="1200" dirty="0"/>
                  <a:t>5. </a:t>
                </a:r>
                <a:r>
                  <a:rPr lang="en-US" sz="1200" i="0" dirty="0">
                    <a:latin typeface="Cambria Math" panose="02040503050406030204" pitchFamily="18" charset="0"/>
                  </a:rPr>
                  <a:t>𝑦+18=2(𝑥+3)^2+16</a:t>
                </a:r>
                <a:endParaRPr lang="en-US" sz="1200" dirty="0"/>
              </a:p>
              <a:p>
                <a:pPr marL="0" lvl="1">
                  <a:buClr>
                    <a:schemeClr val="accent1">
                      <a:shade val="75000"/>
                    </a:schemeClr>
                  </a:buClr>
                  <a:buSzPct val="55000"/>
                </a:pPr>
                <a:r>
                  <a:rPr lang="en-US" sz="1200" dirty="0"/>
                  <a:t>6. </a:t>
                </a:r>
                <a:r>
                  <a:rPr lang="en-US" sz="1200" i="0" dirty="0">
                    <a:latin typeface="Cambria Math" panose="02040503050406030204" pitchFamily="18" charset="0"/>
                  </a:rPr>
                  <a:t>𝑦=2(𝑥+3)^2−2</a:t>
                </a:r>
                <a:r>
                  <a:rPr lang="en-US" sz="1200" dirty="0"/>
                  <a:t> </a:t>
                </a:r>
              </a:p>
              <a:p>
                <a:pPr lvl="1"/>
                <a:r>
                  <a:rPr lang="en-US" sz="1200" dirty="0"/>
                  <a:t>Vertex is at (−3, −2)</a:t>
                </a:r>
              </a:p>
              <a:p>
                <a:pPr lvl="1"/>
                <a:r>
                  <a:rPr lang="en-US" sz="1200" dirty="0"/>
                  <a:t>−2 is the minimum for this function</a:t>
                </a:r>
              </a:p>
              <a:p>
                <a:pPr lvl="1"/>
                <a:r>
                  <a:rPr lang="en-US" sz="1200" dirty="0"/>
                  <a:t>Find the max or min by completing the square to find the vertex</a:t>
                </a:r>
              </a:p>
              <a:p>
                <a:endParaRPr lang="en-US" sz="1200" dirty="0"/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1F23B6-5C5C-433A-A703-1D846F840A52}" type="slidenum">
              <a:rPr lang="en-US" smtClean="0"/>
              <a:pPr/>
              <a:t>30</a:t>
            </a:fld>
            <a:endParaRPr 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85775" y="731838"/>
            <a:ext cx="6502400" cy="3657600"/>
          </a:xfrm>
        </p:spPr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>
                <a:normAutofit/>
              </a:bodyPr>
              <a:lstStyle/>
              <a:p>
                <a:pPr lvl="0"/>
                <a14:m>
                  <m:oMath xmlns:m="http://schemas.openxmlformats.org/officeDocument/2006/math">
                    <m:r>
                      <a:rPr lang="en-US" i="1" baseline="0" dirty="0" smtClean="0">
                        <a:latin typeface="Cambria Math" panose="02040503050406030204" pitchFamily="18" charset="0"/>
                      </a:rPr>
                      <m:t>𝑎</m:t>
                    </m:r>
                    <m:sSup>
                      <m:sSupPr>
                        <m:ctrlPr>
                          <a:rPr lang="en-US" b="0" i="1" baseline="0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 baseline="0" dirty="0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i="1" baseline="0" dirty="0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i="1" baseline="0" dirty="0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i="1" baseline="0" dirty="0" smtClean="0">
                        <a:latin typeface="Cambria Math" panose="02040503050406030204" pitchFamily="18" charset="0"/>
                      </a:rPr>
                      <m:t>𝑏𝑥</m:t>
                    </m:r>
                    <m:r>
                      <a:rPr lang="en-US" i="1" baseline="0" dirty="0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i="1" baseline="0" dirty="0" smtClean="0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i="1" baseline="0" dirty="0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US" baseline="0" dirty="0"/>
                  <a:t> </a:t>
                </a:r>
              </a:p>
              <a:p>
                <a:pPr defTabSz="966612">
                  <a:defRPr/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en-US" b="0" i="1" baseline="0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 baseline="0" dirty="0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i="1" baseline="0" dirty="0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i="1" baseline="0" dirty="0" smtClean="0">
                        <a:latin typeface="Cambria Math" panose="02040503050406030204" pitchFamily="18" charset="0"/>
                      </a:rPr>
                      <m:t>+</m:t>
                    </m:r>
                    <m:d>
                      <m:dPr>
                        <m:ctrlPr>
                          <a:rPr lang="en-US" i="1" baseline="0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i="1" baseline="0" dirty="0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i="1" baseline="0" dirty="0" smtClean="0">
                                <a:latin typeface="Cambria Math" panose="02040503050406030204" pitchFamily="18" charset="0"/>
                              </a:rPr>
                              <m:t>𝑏</m:t>
                            </m:r>
                          </m:num>
                          <m:den>
                            <m:r>
                              <a:rPr lang="en-US" i="1" baseline="0" dirty="0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</m:den>
                        </m:f>
                      </m:e>
                    </m:d>
                    <m:r>
                      <a:rPr lang="en-US" i="1" baseline="0" dirty="0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 baseline="0" dirty="0" smtClean="0">
                        <a:latin typeface="Cambria Math" panose="02040503050406030204" pitchFamily="18" charset="0"/>
                      </a:rPr>
                      <m:t>+</m:t>
                    </m:r>
                    <m:d>
                      <m:dPr>
                        <m:ctrlPr>
                          <a:rPr lang="en-US" i="1" baseline="0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i="1" baseline="0" dirty="0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i="1" baseline="0" dirty="0" smtClean="0">
                                <a:latin typeface="Cambria Math" panose="02040503050406030204" pitchFamily="18" charset="0"/>
                              </a:rPr>
                              <m:t>𝑐</m:t>
                            </m:r>
                          </m:num>
                          <m:den>
                            <m:r>
                              <a:rPr lang="en-US" i="1" baseline="0" dirty="0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</m:den>
                        </m:f>
                      </m:e>
                    </m:d>
                    <m:r>
                      <a:rPr lang="en-US" i="1" baseline="0" dirty="0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US" baseline="0" dirty="0"/>
                  <a:t> 		Divide by </a:t>
                </a:r>
                <a:r>
                  <a:rPr lang="en-US" i="1" baseline="0" dirty="0"/>
                  <a:t>a</a:t>
                </a:r>
                <a:r>
                  <a:rPr lang="en-US" baseline="0" dirty="0"/>
                  <a:t> to get a = 1	</a:t>
                </a:r>
              </a:p>
              <a:p>
                <a:pPr lvl="0"/>
                <a14:m>
                  <m:oMath xmlns:m="http://schemas.openxmlformats.org/officeDocument/2006/math">
                    <m:sSup>
                      <m:sSupPr>
                        <m:ctrlPr>
                          <a:rPr lang="en-US" b="0" i="1" baseline="0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 baseline="0" dirty="0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i="1" baseline="0" dirty="0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i="1" baseline="0" dirty="0" smtClean="0">
                        <a:latin typeface="Cambria Math" panose="02040503050406030204" pitchFamily="18" charset="0"/>
                      </a:rPr>
                      <m:t>+</m:t>
                    </m:r>
                    <m:d>
                      <m:dPr>
                        <m:ctrlPr>
                          <a:rPr lang="en-US" i="1" baseline="0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i="1" baseline="0" dirty="0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i="1" baseline="0" dirty="0" smtClean="0">
                                <a:latin typeface="Cambria Math" panose="02040503050406030204" pitchFamily="18" charset="0"/>
                              </a:rPr>
                              <m:t>𝑏</m:t>
                            </m:r>
                          </m:num>
                          <m:den>
                            <m:r>
                              <a:rPr lang="en-US" i="1" baseline="0" dirty="0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</m:den>
                        </m:f>
                      </m:e>
                    </m:d>
                    <m:r>
                      <a:rPr lang="en-US" i="1" baseline="0" dirty="0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 baseline="0" dirty="0" smtClean="0">
                        <a:latin typeface="Cambria Math" panose="02040503050406030204" pitchFamily="18" charset="0"/>
                      </a:rPr>
                      <m:t>=−</m:t>
                    </m:r>
                    <m:d>
                      <m:dPr>
                        <m:ctrlPr>
                          <a:rPr lang="en-US" i="1" baseline="0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i="1" baseline="0" dirty="0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i="1" baseline="0" dirty="0" smtClean="0">
                                <a:latin typeface="Cambria Math" panose="02040503050406030204" pitchFamily="18" charset="0"/>
                              </a:rPr>
                              <m:t>𝑐</m:t>
                            </m:r>
                          </m:num>
                          <m:den>
                            <m:r>
                              <a:rPr lang="en-US" i="1" baseline="0" dirty="0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</m:den>
                        </m:f>
                      </m:e>
                    </m:d>
                  </m:oMath>
                </a14:m>
                <a:r>
                  <a:rPr lang="en-US" baseline="0" dirty="0"/>
                  <a:t>		Add –(c/a) to get x’s by self	</a:t>
                </a:r>
              </a:p>
              <a:p>
                <a:pPr lvl="0"/>
                <a14:m>
                  <m:oMath xmlns:m="http://schemas.openxmlformats.org/officeDocument/2006/math">
                    <m:sSup>
                      <m:sSupPr>
                        <m:ctrlPr>
                          <a:rPr lang="en-US" b="0" i="1" baseline="0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 baseline="0" dirty="0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i="1" baseline="0" dirty="0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i="1" baseline="0" dirty="0" smtClean="0">
                        <a:latin typeface="Cambria Math" panose="02040503050406030204" pitchFamily="18" charset="0"/>
                      </a:rPr>
                      <m:t>+</m:t>
                    </m:r>
                    <m:d>
                      <m:dPr>
                        <m:ctrlPr>
                          <a:rPr lang="en-US" i="1" baseline="0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i="1" baseline="0" dirty="0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i="1" baseline="0" dirty="0" smtClean="0">
                                <a:latin typeface="Cambria Math" panose="02040503050406030204" pitchFamily="18" charset="0"/>
                              </a:rPr>
                              <m:t>𝑏</m:t>
                            </m:r>
                          </m:num>
                          <m:den>
                            <m:r>
                              <a:rPr lang="en-US" i="1" baseline="0" dirty="0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</m:den>
                        </m:f>
                      </m:e>
                    </m:d>
                    <m:r>
                      <a:rPr lang="en-US" i="1" baseline="0" dirty="0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 baseline="0" dirty="0" smtClean="0"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en-US" b="0" i="1" baseline="0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i="1" baseline="0" dirty="0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i="1" baseline="0" dirty="0" smtClean="0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i="1" baseline="0" dirty="0" smtClean="0">
                                    <a:latin typeface="Cambria Math" panose="02040503050406030204" pitchFamily="18" charset="0"/>
                                  </a:rPr>
                                  <m:t>𝑏</m:t>
                                </m:r>
                              </m:num>
                              <m:den>
                                <m:r>
                                  <a:rPr lang="en-US" i="1" baseline="0" dirty="0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  <m:r>
                                  <a:rPr lang="en-US" i="1" baseline="0" dirty="0" smtClean="0"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</m:den>
                            </m:f>
                          </m:e>
                        </m:d>
                      </m:e>
                      <m:sup>
                        <m:r>
                          <a:rPr lang="en-US" i="1" baseline="0" dirty="0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i="1" baseline="0" dirty="0" smtClean="0">
                        <a:latin typeface="Cambria Math" panose="02040503050406030204" pitchFamily="18" charset="0"/>
                      </a:rPr>
                      <m:t>=−</m:t>
                    </m:r>
                    <m:d>
                      <m:dPr>
                        <m:ctrlPr>
                          <a:rPr lang="en-US" i="1" baseline="0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i="1" baseline="0" dirty="0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i="1" baseline="0" dirty="0" smtClean="0">
                                <a:latin typeface="Cambria Math" panose="02040503050406030204" pitchFamily="18" charset="0"/>
                              </a:rPr>
                              <m:t>𝑐</m:t>
                            </m:r>
                          </m:num>
                          <m:den>
                            <m:r>
                              <a:rPr lang="en-US" i="1" baseline="0" dirty="0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</m:den>
                        </m:f>
                      </m:e>
                    </m:d>
                    <m:r>
                      <a:rPr lang="en-US" i="1" baseline="0" dirty="0" smtClean="0"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en-US" b="0" i="1" baseline="0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i="1" baseline="0" dirty="0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i="1" baseline="0" dirty="0" smtClean="0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i="1" baseline="0" dirty="0" smtClean="0">
                                    <a:latin typeface="Cambria Math" panose="02040503050406030204" pitchFamily="18" charset="0"/>
                                  </a:rPr>
                                  <m:t>𝑏</m:t>
                                </m:r>
                              </m:num>
                              <m:den>
                                <m:r>
                                  <a:rPr lang="en-US" i="1" baseline="0" dirty="0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  <m:r>
                                  <a:rPr lang="en-US" i="1" baseline="0" dirty="0" smtClean="0"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</m:den>
                            </m:f>
                          </m:e>
                        </m:d>
                      </m:e>
                      <m:sup>
                        <m:r>
                          <a:rPr lang="en-US" i="1" baseline="0" dirty="0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baseline="0" dirty="0"/>
                  <a:t>	Add the square of half of middle to get perfect square		</a:t>
                </a:r>
              </a:p>
              <a:p>
                <a:pPr lvl="0"/>
                <a14:m>
                  <m:oMath xmlns:m="http://schemas.openxmlformats.org/officeDocument/2006/math">
                    <m:sSup>
                      <m:sSupPr>
                        <m:ctrlPr>
                          <a:rPr lang="en-US" b="0" i="1" baseline="0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i="1" baseline="0" dirty="0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 baseline="0" dirty="0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i="1" baseline="0" dirty="0" smtClean="0">
                                <a:latin typeface="Cambria Math" panose="02040503050406030204" pitchFamily="18" charset="0"/>
                              </a:rPr>
                              <m:t>+</m:t>
                            </m:r>
                            <m:d>
                              <m:dPr>
                                <m:ctrlPr>
                                  <a:rPr lang="en-US" i="1" baseline="0" dirty="0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f>
                                  <m:fPr>
                                    <m:ctrlPr>
                                      <a:rPr lang="en-US" i="1" baseline="0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i="1" baseline="0" dirty="0" smtClean="0">
                                        <a:latin typeface="Cambria Math" panose="02040503050406030204" pitchFamily="18" charset="0"/>
                                      </a:rPr>
                                      <m:t>𝑏</m:t>
                                    </m:r>
                                  </m:num>
                                  <m:den>
                                    <m:r>
                                      <a:rPr lang="en-US" i="1" baseline="0" dirty="0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  <m:r>
                                      <a:rPr lang="en-US" i="1" baseline="0" dirty="0" smtClean="0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den>
                                </m:f>
                              </m:e>
                            </m:d>
                          </m:e>
                        </m:d>
                      </m:e>
                      <m:sup>
                        <m:r>
                          <a:rPr lang="en-US" i="1" baseline="0" dirty="0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i="1" baseline="0" dirty="0" smtClean="0">
                        <a:latin typeface="Cambria Math" panose="02040503050406030204" pitchFamily="18" charset="0"/>
                      </a:rPr>
                      <m:t>=−</m:t>
                    </m:r>
                    <m:f>
                      <m:fPr>
                        <m:ctrlPr>
                          <a:rPr lang="en-US" i="1" baseline="0" dirty="0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 baseline="0" dirty="0" smtClean="0">
                            <a:latin typeface="Cambria Math" panose="02040503050406030204" pitchFamily="18" charset="0"/>
                          </a:rPr>
                          <m:t>𝑐</m:t>
                        </m:r>
                      </m:num>
                      <m:den>
                        <m:r>
                          <a:rPr lang="en-US" i="1" baseline="0" dirty="0" smtClean="0">
                            <a:latin typeface="Cambria Math" panose="02040503050406030204" pitchFamily="18" charset="0"/>
                          </a:rPr>
                          <m:t>𝑎</m:t>
                        </m:r>
                      </m:den>
                    </m:f>
                    <m:r>
                      <a:rPr lang="en-US" i="1" baseline="0" dirty="0" smtClean="0"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i="1" baseline="0" dirty="0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b="0" i="1" baseline="0" dirty="0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 baseline="0" dirty="0" smtClean="0"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  <m:sup>
                            <m:r>
                              <a:rPr lang="en-US" i="1" baseline="0" dirty="0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r>
                          <a:rPr lang="en-US" i="1" baseline="0" dirty="0" smtClean="0">
                            <a:latin typeface="Cambria Math" panose="02040503050406030204" pitchFamily="18" charset="0"/>
                          </a:rPr>
                          <m:t>4</m:t>
                        </m:r>
                        <m:sSup>
                          <m:sSupPr>
                            <m:ctrlPr>
                              <a:rPr lang="en-US" b="0" i="1" baseline="0" dirty="0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 baseline="0" dirty="0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p>
                            <m:r>
                              <a:rPr lang="en-US" i="1" baseline="0" dirty="0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</m:oMath>
                </a14:m>
                <a:r>
                  <a:rPr lang="en-US" baseline="0" dirty="0"/>
                  <a:t>		Factor left 		</a:t>
                </a:r>
              </a:p>
              <a:p>
                <a:pPr lvl="0"/>
                <a14:m>
                  <m:oMath xmlns:m="http://schemas.openxmlformats.org/officeDocument/2006/math">
                    <m:r>
                      <a:rPr lang="en-US" i="1" baseline="0" dirty="0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 baseline="0" dirty="0" smtClean="0">
                        <a:latin typeface="Cambria Math" panose="02040503050406030204" pitchFamily="18" charset="0"/>
                      </a:rPr>
                      <m:t>+</m:t>
                    </m:r>
                    <m:d>
                      <m:dPr>
                        <m:ctrlPr>
                          <a:rPr lang="en-US" i="1" baseline="0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i="1" baseline="0" dirty="0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i="1" baseline="0" dirty="0" smtClean="0">
                                <a:latin typeface="Cambria Math" panose="02040503050406030204" pitchFamily="18" charset="0"/>
                              </a:rPr>
                              <m:t>𝑏</m:t>
                            </m:r>
                          </m:num>
                          <m:den>
                            <m:r>
                              <a:rPr lang="en-US" i="1" baseline="0" dirty="0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  <m:r>
                              <a:rPr lang="en-US" i="1" baseline="0" dirty="0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</m:den>
                        </m:f>
                      </m:e>
                    </m:d>
                    <m:r>
                      <a:rPr lang="en-US" i="1" baseline="0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baseline="0" dirty="0" smtClean="0">
                        <a:latin typeface="Cambria Math" panose="02040503050406030204" pitchFamily="18" charset="0"/>
                      </a:rPr>
                      <m:t>±</m:t>
                    </m:r>
                    <m:rad>
                      <m:radPr>
                        <m:degHide m:val="on"/>
                        <m:ctrlPr>
                          <a:rPr lang="en-US" b="0" i="1" baseline="0" dirty="0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f>
                          <m:fPr>
                            <m:ctrlPr>
                              <a:rPr lang="en-US" i="1" baseline="0" dirty="0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i="1" baseline="0" dirty="0" smtClean="0">
                                <a:latin typeface="Cambria Math" panose="02040503050406030204" pitchFamily="18" charset="0"/>
                              </a:rPr>
                              <m:t>−4</m:t>
                            </m:r>
                            <m:r>
                              <a:rPr lang="en-US" i="1" baseline="0" dirty="0" smtClean="0">
                                <a:latin typeface="Cambria Math" panose="02040503050406030204" pitchFamily="18" charset="0"/>
                              </a:rPr>
                              <m:t>𝑎𝑐</m:t>
                            </m:r>
                            <m:r>
                              <a:rPr lang="en-US" b="0" i="1" baseline="0" dirty="0" smtClean="0">
                                <a:latin typeface="Cambria Math" panose="02040503050406030204" pitchFamily="18" charset="0"/>
                              </a:rPr>
                              <m:t>+</m:t>
                            </m:r>
                            <m:sSup>
                              <m:sSupPr>
                                <m:ctrlPr>
                                  <a:rPr lang="en-US" b="0" i="1" baseline="0" dirty="0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i="1" baseline="0" dirty="0" smtClean="0">
                                    <a:latin typeface="Cambria Math" panose="02040503050406030204" pitchFamily="18" charset="0"/>
                                  </a:rPr>
                                  <m:t>𝑏</m:t>
                                </m:r>
                              </m:e>
                              <m:sup>
                                <m:r>
                                  <a:rPr lang="en-US" i="1" baseline="0" dirty="0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num>
                          <m:den>
                            <m:r>
                              <a:rPr lang="en-US" i="1" baseline="0" dirty="0" smtClean="0">
                                <a:latin typeface="Cambria Math" panose="02040503050406030204" pitchFamily="18" charset="0"/>
                              </a:rPr>
                              <m:t>4</m:t>
                            </m:r>
                            <m:sSup>
                              <m:sSupPr>
                                <m:ctrlPr>
                                  <a:rPr lang="en-US" b="0" i="1" baseline="0" dirty="0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i="1" baseline="0" dirty="0" smtClean="0"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</m:e>
                              <m:sup>
                                <m:r>
                                  <a:rPr lang="en-US" i="1" baseline="0" dirty="0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den>
                        </m:f>
                      </m:e>
                    </m:rad>
                  </m:oMath>
                </a14:m>
                <a:r>
                  <a:rPr lang="en-US" baseline="0" dirty="0"/>
                  <a:t>		Square root	</a:t>
                </a:r>
              </a:p>
              <a:p>
                <a:pPr lvl="0"/>
                <a14:m>
                  <m:oMath xmlns:m="http://schemas.openxmlformats.org/officeDocument/2006/math">
                    <m:r>
                      <a:rPr lang="en-US" i="1" baseline="0" dirty="0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 baseline="0" dirty="0" smtClean="0">
                        <a:latin typeface="Cambria Math" panose="02040503050406030204" pitchFamily="18" charset="0"/>
                      </a:rPr>
                      <m:t>=−</m:t>
                    </m:r>
                    <m:f>
                      <m:fPr>
                        <m:ctrlPr>
                          <a:rPr lang="en-US" i="1" baseline="0" dirty="0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 baseline="0" dirty="0" smtClean="0">
                            <a:latin typeface="Cambria Math" panose="02040503050406030204" pitchFamily="18" charset="0"/>
                          </a:rPr>
                          <m:t>𝑏</m:t>
                        </m:r>
                      </m:num>
                      <m:den>
                        <m:r>
                          <a:rPr lang="en-US" i="1" baseline="0" dirty="0" smtClean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i="1" baseline="0" dirty="0" smtClean="0">
                            <a:latin typeface="Cambria Math" panose="02040503050406030204" pitchFamily="18" charset="0"/>
                          </a:rPr>
                          <m:t>𝑎</m:t>
                        </m:r>
                      </m:den>
                    </m:f>
                    <m:r>
                      <a:rPr lang="en-US" b="0" i="1" baseline="0" dirty="0" smtClean="0">
                        <a:latin typeface="Cambria Math" panose="02040503050406030204" pitchFamily="18" charset="0"/>
                      </a:rPr>
                      <m:t>±</m:t>
                    </m:r>
                    <m:rad>
                      <m:radPr>
                        <m:degHide m:val="on"/>
                        <m:ctrlPr>
                          <a:rPr lang="en-US" b="0" i="1" baseline="0" dirty="0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f>
                          <m:fPr>
                            <m:ctrlPr>
                              <a:rPr lang="en-US" b="0" i="1" baseline="0" dirty="0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p>
                              <m:sSupPr>
                                <m:ctrlPr>
                                  <a:rPr lang="en-US" b="0" i="1" baseline="0" dirty="0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i="1" baseline="0" dirty="0" smtClean="0">
                                    <a:latin typeface="Cambria Math" panose="02040503050406030204" pitchFamily="18" charset="0"/>
                                  </a:rPr>
                                  <m:t>𝑏</m:t>
                                </m:r>
                              </m:e>
                              <m:sup>
                                <m:r>
                                  <a:rPr lang="en-US" i="1" baseline="0" dirty="0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en-US" i="1" baseline="0" dirty="0" smtClean="0">
                                <a:latin typeface="Cambria Math" panose="02040503050406030204" pitchFamily="18" charset="0"/>
                              </a:rPr>
                              <m:t>−4</m:t>
                            </m:r>
                            <m:r>
                              <a:rPr lang="en-US" i="1" baseline="0" dirty="0" smtClean="0">
                                <a:latin typeface="Cambria Math" panose="02040503050406030204" pitchFamily="18" charset="0"/>
                              </a:rPr>
                              <m:t>𝑎𝑐</m:t>
                            </m:r>
                          </m:num>
                          <m:den>
                            <m:r>
                              <a:rPr lang="en-US" i="1" baseline="0" dirty="0" smtClean="0">
                                <a:latin typeface="Cambria Math" panose="02040503050406030204" pitchFamily="18" charset="0"/>
                              </a:rPr>
                              <m:t>4</m:t>
                            </m:r>
                            <m:sSup>
                              <m:sSupPr>
                                <m:ctrlPr>
                                  <a:rPr lang="en-US" b="0" i="1" baseline="0" dirty="0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i="1" baseline="0" dirty="0" smtClean="0"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</m:e>
                              <m:sup>
                                <m:r>
                                  <a:rPr lang="en-US" i="1" baseline="0" dirty="0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den>
                        </m:f>
                      </m:e>
                    </m:rad>
                  </m:oMath>
                </a14:m>
                <a:r>
                  <a:rPr lang="en-US" baseline="0" dirty="0"/>
                  <a:t>		Subtract	</a:t>
                </a:r>
              </a:p>
              <a:p>
                <a:pPr lvl="0"/>
                <a14:m>
                  <m:oMath xmlns:m="http://schemas.openxmlformats.org/officeDocument/2006/math">
                    <m:r>
                      <a:rPr lang="en-US" i="1" baseline="0" dirty="0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 baseline="0" dirty="0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i="1" baseline="0" dirty="0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d>
                          <m:dPr>
                            <m:ctrlPr>
                              <a:rPr lang="en-US" i="1" baseline="0" dirty="0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 baseline="0" dirty="0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i="1" baseline="0" dirty="0" smtClean="0">
                                <a:latin typeface="Cambria Math" panose="02040503050406030204" pitchFamily="18" charset="0"/>
                              </a:rPr>
                              <m:t>𝑏</m:t>
                            </m:r>
                            <m:r>
                              <a:rPr lang="en-US" b="0" i="1" baseline="0" dirty="0" smtClean="0">
                                <a:latin typeface="Cambria Math" panose="02040503050406030204" pitchFamily="18" charset="0"/>
                              </a:rPr>
                              <m:t>±</m:t>
                            </m:r>
                            <m:rad>
                              <m:radPr>
                                <m:degHide m:val="on"/>
                                <m:ctrlPr>
                                  <a:rPr lang="en-US" b="0" i="1" baseline="0" dirty="0" smtClean="0">
                                    <a:latin typeface="Cambria Math" panose="02040503050406030204" pitchFamily="18" charset="0"/>
                                  </a:rPr>
                                </m:ctrlPr>
                              </m:radPr>
                              <m:deg/>
                              <m:e>
                                <m:sSup>
                                  <m:sSupPr>
                                    <m:ctrlPr>
                                      <a:rPr lang="en-US" b="0" i="1" baseline="0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i="1" baseline="0" dirty="0" smtClean="0">
                                        <a:latin typeface="Cambria Math" panose="02040503050406030204" pitchFamily="18" charset="0"/>
                                      </a:rPr>
                                      <m:t>𝑏</m:t>
                                    </m:r>
                                  </m:e>
                                  <m:sup>
                                    <m:r>
                                      <a:rPr lang="en-US" i="1" baseline="0" dirty="0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  <m:r>
                                  <a:rPr lang="en-US" i="1" baseline="0" dirty="0" smtClean="0">
                                    <a:latin typeface="Cambria Math" panose="02040503050406030204" pitchFamily="18" charset="0"/>
                                  </a:rPr>
                                  <m:t>−4</m:t>
                                </m:r>
                                <m:r>
                                  <a:rPr lang="en-US" i="1" baseline="0" dirty="0" smtClean="0">
                                    <a:latin typeface="Cambria Math" panose="02040503050406030204" pitchFamily="18" charset="0"/>
                                  </a:rPr>
                                  <m:t>𝑎𝑐</m:t>
                                </m:r>
                              </m:e>
                            </m:rad>
                          </m:e>
                        </m:d>
                      </m:num>
                      <m:den>
                        <m:r>
                          <a:rPr lang="en-US" i="1" baseline="0" dirty="0" smtClean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i="1" baseline="0" dirty="0" smtClean="0">
                            <a:latin typeface="Cambria Math" panose="02040503050406030204" pitchFamily="18" charset="0"/>
                          </a:rPr>
                          <m:t>𝑎</m:t>
                        </m:r>
                      </m:den>
                    </m:f>
                  </m:oMath>
                </a14:m>
                <a:r>
                  <a:rPr lang="en-US" baseline="0" dirty="0"/>
                  <a:t>		Simplify		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>
                <a:normAutofit/>
              </a:bodyPr>
              <a:lstStyle/>
              <a:p>
                <a:pPr lvl="0"/>
                <a:r>
                  <a:rPr lang="en-US" i="0" baseline="0" dirty="0">
                    <a:latin typeface="Cambria Math" panose="02040503050406030204" pitchFamily="18" charset="0"/>
                  </a:rPr>
                  <a:t>𝑎𝑥</a:t>
                </a:r>
                <a:r>
                  <a:rPr lang="en-US" b="0" i="0" baseline="0" dirty="0">
                    <a:latin typeface="Cambria Math" panose="02040503050406030204" pitchFamily="18" charset="0"/>
                  </a:rPr>
                  <a:t>^</a:t>
                </a:r>
                <a:r>
                  <a:rPr lang="en-US" i="0" baseline="0" dirty="0">
                    <a:latin typeface="Cambria Math" panose="02040503050406030204" pitchFamily="18" charset="0"/>
                  </a:rPr>
                  <a:t>2+𝑏𝑥+𝑐=0</a:t>
                </a:r>
                <a:r>
                  <a:rPr lang="en-US" baseline="0" dirty="0"/>
                  <a:t> 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i="0" baseline="0" dirty="0">
                    <a:latin typeface="Cambria Math" panose="02040503050406030204" pitchFamily="18" charset="0"/>
                  </a:rPr>
                  <a:t>𝑥</a:t>
                </a:r>
                <a:r>
                  <a:rPr lang="en-US" b="0" i="0" baseline="0" dirty="0">
                    <a:latin typeface="Cambria Math" panose="02040503050406030204" pitchFamily="18" charset="0"/>
                  </a:rPr>
                  <a:t>^</a:t>
                </a:r>
                <a:r>
                  <a:rPr lang="en-US" i="0" baseline="0" dirty="0">
                    <a:latin typeface="Cambria Math" panose="02040503050406030204" pitchFamily="18" charset="0"/>
                  </a:rPr>
                  <a:t>2+(𝑏/𝑎)𝑥+(𝑐/𝑎)=0</a:t>
                </a:r>
                <a:r>
                  <a:rPr lang="en-US" baseline="0" dirty="0"/>
                  <a:t> 		Divide by </a:t>
                </a:r>
                <a:r>
                  <a:rPr lang="en-US" i="1" baseline="0" dirty="0"/>
                  <a:t>a</a:t>
                </a:r>
                <a:r>
                  <a:rPr lang="en-US" baseline="0" dirty="0"/>
                  <a:t> to get a = 1	</a:t>
                </a:r>
              </a:p>
              <a:p>
                <a:pPr lvl="0"/>
                <a:r>
                  <a:rPr lang="en-US" i="0" baseline="0" dirty="0">
                    <a:latin typeface="Cambria Math" panose="02040503050406030204" pitchFamily="18" charset="0"/>
                  </a:rPr>
                  <a:t>𝑥</a:t>
                </a:r>
                <a:r>
                  <a:rPr lang="en-US" b="0" i="0" baseline="0" dirty="0">
                    <a:latin typeface="Cambria Math" panose="02040503050406030204" pitchFamily="18" charset="0"/>
                  </a:rPr>
                  <a:t>^</a:t>
                </a:r>
                <a:r>
                  <a:rPr lang="en-US" i="0" baseline="0" dirty="0">
                    <a:latin typeface="Cambria Math" panose="02040503050406030204" pitchFamily="18" charset="0"/>
                  </a:rPr>
                  <a:t>2+(𝑏/𝑎)𝑥=−(𝑐/𝑎)</a:t>
                </a:r>
                <a:r>
                  <a:rPr lang="en-US" baseline="0" dirty="0"/>
                  <a:t>		Add –(c/a) to get x’s by self	</a:t>
                </a:r>
              </a:p>
              <a:p>
                <a:pPr lvl="0"/>
                <a:r>
                  <a:rPr lang="en-US" i="0" baseline="0" dirty="0">
                    <a:latin typeface="Cambria Math" panose="02040503050406030204" pitchFamily="18" charset="0"/>
                  </a:rPr>
                  <a:t>𝑥</a:t>
                </a:r>
                <a:r>
                  <a:rPr lang="en-US" b="0" i="0" baseline="0" dirty="0">
                    <a:latin typeface="Cambria Math" panose="02040503050406030204" pitchFamily="18" charset="0"/>
                  </a:rPr>
                  <a:t>^</a:t>
                </a:r>
                <a:r>
                  <a:rPr lang="en-US" i="0" baseline="0" dirty="0">
                    <a:latin typeface="Cambria Math" panose="02040503050406030204" pitchFamily="18" charset="0"/>
                  </a:rPr>
                  <a:t>2+(𝑏/𝑎)𝑥+(𝑏/2𝑎)</a:t>
                </a:r>
                <a:r>
                  <a:rPr lang="en-US" b="0" i="0" baseline="0" dirty="0">
                    <a:latin typeface="Cambria Math" panose="02040503050406030204" pitchFamily="18" charset="0"/>
                  </a:rPr>
                  <a:t>^</a:t>
                </a:r>
                <a:r>
                  <a:rPr lang="en-US" i="0" baseline="0" dirty="0">
                    <a:latin typeface="Cambria Math" panose="02040503050406030204" pitchFamily="18" charset="0"/>
                  </a:rPr>
                  <a:t>2=−(𝑐/𝑎)+(𝑏/2𝑎)</a:t>
                </a:r>
                <a:r>
                  <a:rPr lang="en-US" b="0" i="0" baseline="0" dirty="0">
                    <a:latin typeface="Cambria Math" panose="02040503050406030204" pitchFamily="18" charset="0"/>
                  </a:rPr>
                  <a:t>^</a:t>
                </a:r>
                <a:r>
                  <a:rPr lang="en-US" i="0" baseline="0" dirty="0">
                    <a:latin typeface="Cambria Math" panose="02040503050406030204" pitchFamily="18" charset="0"/>
                  </a:rPr>
                  <a:t>2</a:t>
                </a:r>
                <a:r>
                  <a:rPr lang="en-US" baseline="0" dirty="0"/>
                  <a:t>	Add the square of half of middle to get perfect square		</a:t>
                </a:r>
              </a:p>
              <a:p>
                <a:pPr lvl="0"/>
                <a:r>
                  <a:rPr lang="en-US" i="0" baseline="0" dirty="0">
                    <a:latin typeface="Cambria Math" panose="02040503050406030204" pitchFamily="18" charset="0"/>
                  </a:rPr>
                  <a:t>(𝑥+(𝑏/2𝑎))</a:t>
                </a:r>
                <a:r>
                  <a:rPr lang="en-US" b="0" i="0" baseline="0" dirty="0">
                    <a:latin typeface="Cambria Math" panose="02040503050406030204" pitchFamily="18" charset="0"/>
                  </a:rPr>
                  <a:t>^</a:t>
                </a:r>
                <a:r>
                  <a:rPr lang="en-US" i="0" baseline="0" dirty="0">
                    <a:latin typeface="Cambria Math" panose="02040503050406030204" pitchFamily="18" charset="0"/>
                  </a:rPr>
                  <a:t>2=−𝑐/𝑎+𝑏</a:t>
                </a:r>
                <a:r>
                  <a:rPr lang="en-US" b="0" i="0" baseline="0" dirty="0">
                    <a:latin typeface="Cambria Math" panose="02040503050406030204" pitchFamily="18" charset="0"/>
                  </a:rPr>
                  <a:t>^</a:t>
                </a:r>
                <a:r>
                  <a:rPr lang="en-US" i="0" baseline="0" dirty="0">
                    <a:latin typeface="Cambria Math" panose="02040503050406030204" pitchFamily="18" charset="0"/>
                  </a:rPr>
                  <a:t>2/(4𝑎</a:t>
                </a:r>
                <a:r>
                  <a:rPr lang="en-US" b="0" i="0" baseline="0" dirty="0">
                    <a:latin typeface="Cambria Math" panose="02040503050406030204" pitchFamily="18" charset="0"/>
                  </a:rPr>
                  <a:t>^</a:t>
                </a:r>
                <a:r>
                  <a:rPr lang="en-US" i="0" baseline="0" dirty="0">
                    <a:latin typeface="Cambria Math" panose="02040503050406030204" pitchFamily="18" charset="0"/>
                  </a:rPr>
                  <a:t>2</a:t>
                </a:r>
                <a:r>
                  <a:rPr lang="en-US" b="0" i="0" baseline="0" dirty="0">
                    <a:latin typeface="Cambria Math" panose="02040503050406030204" pitchFamily="18" charset="0"/>
                  </a:rPr>
                  <a:t> )</a:t>
                </a:r>
                <a:r>
                  <a:rPr lang="en-US" baseline="0" dirty="0"/>
                  <a:t>		Factor left 		</a:t>
                </a:r>
              </a:p>
              <a:p>
                <a:pPr lvl="0"/>
                <a:r>
                  <a:rPr lang="en-US" i="0" baseline="0" dirty="0">
                    <a:latin typeface="Cambria Math" panose="02040503050406030204" pitchFamily="18" charset="0"/>
                  </a:rPr>
                  <a:t>𝑥+(𝑏/2𝑎)=</a:t>
                </a:r>
                <a:r>
                  <a:rPr lang="en-US" b="0" i="0" baseline="0" dirty="0">
                    <a:latin typeface="Cambria Math" panose="02040503050406030204" pitchFamily="18" charset="0"/>
                  </a:rPr>
                  <a:t>±√((</a:t>
                </a:r>
                <a:r>
                  <a:rPr lang="en-US" i="0" baseline="0" dirty="0">
                    <a:latin typeface="Cambria Math" panose="02040503050406030204" pitchFamily="18" charset="0"/>
                  </a:rPr>
                  <a:t>−4𝑎𝑐</a:t>
                </a:r>
                <a:r>
                  <a:rPr lang="en-US" b="0" i="0" baseline="0" dirty="0">
                    <a:latin typeface="Cambria Math" panose="02040503050406030204" pitchFamily="18" charset="0"/>
                  </a:rPr>
                  <a:t>+</a:t>
                </a:r>
                <a:r>
                  <a:rPr lang="en-US" i="0" baseline="0" dirty="0">
                    <a:latin typeface="Cambria Math" panose="02040503050406030204" pitchFamily="18" charset="0"/>
                  </a:rPr>
                  <a:t>𝑏</a:t>
                </a:r>
                <a:r>
                  <a:rPr lang="en-US" b="0" i="0" baseline="0" dirty="0">
                    <a:latin typeface="Cambria Math" panose="02040503050406030204" pitchFamily="18" charset="0"/>
                  </a:rPr>
                  <a:t>^</a:t>
                </a:r>
                <a:r>
                  <a:rPr lang="en-US" i="0" baseline="0" dirty="0">
                    <a:latin typeface="Cambria Math" panose="02040503050406030204" pitchFamily="18" charset="0"/>
                  </a:rPr>
                  <a:t>2)/(4𝑎</a:t>
                </a:r>
                <a:r>
                  <a:rPr lang="en-US" b="0" i="0" baseline="0" dirty="0">
                    <a:latin typeface="Cambria Math" panose="02040503050406030204" pitchFamily="18" charset="0"/>
                  </a:rPr>
                  <a:t>^</a:t>
                </a:r>
                <a:r>
                  <a:rPr lang="en-US" i="0" baseline="0" dirty="0">
                    <a:latin typeface="Cambria Math" panose="02040503050406030204" pitchFamily="18" charset="0"/>
                  </a:rPr>
                  <a:t>2 )</a:t>
                </a:r>
                <a:r>
                  <a:rPr lang="en-US" b="0" i="0" baseline="0" dirty="0">
                    <a:latin typeface="Cambria Math" panose="02040503050406030204" pitchFamily="18" charset="0"/>
                  </a:rPr>
                  <a:t>)</a:t>
                </a:r>
                <a:r>
                  <a:rPr lang="en-US" baseline="0" dirty="0"/>
                  <a:t>		Square root	</a:t>
                </a:r>
              </a:p>
              <a:p>
                <a:pPr lvl="0"/>
                <a:r>
                  <a:rPr lang="en-US" i="0" baseline="0" dirty="0">
                    <a:latin typeface="Cambria Math" panose="02040503050406030204" pitchFamily="18" charset="0"/>
                  </a:rPr>
                  <a:t>𝑥=−𝑏/2𝑎</a:t>
                </a:r>
                <a:r>
                  <a:rPr lang="en-US" b="0" i="0" baseline="0" dirty="0">
                    <a:latin typeface="Cambria Math" panose="02040503050406030204" pitchFamily="18" charset="0"/>
                  </a:rPr>
                  <a:t>±√((</a:t>
                </a:r>
                <a:r>
                  <a:rPr lang="en-US" i="0" baseline="0" dirty="0">
                    <a:latin typeface="Cambria Math" panose="02040503050406030204" pitchFamily="18" charset="0"/>
                  </a:rPr>
                  <a:t>𝑏</a:t>
                </a:r>
                <a:r>
                  <a:rPr lang="en-US" b="0" i="0" baseline="0" dirty="0">
                    <a:latin typeface="Cambria Math" panose="02040503050406030204" pitchFamily="18" charset="0"/>
                  </a:rPr>
                  <a:t>^</a:t>
                </a:r>
                <a:r>
                  <a:rPr lang="en-US" i="0" baseline="0" dirty="0">
                    <a:latin typeface="Cambria Math" panose="02040503050406030204" pitchFamily="18" charset="0"/>
                  </a:rPr>
                  <a:t>2−4𝑎𝑐</a:t>
                </a:r>
                <a:r>
                  <a:rPr lang="en-US" b="0" i="0" baseline="0" dirty="0">
                    <a:latin typeface="Cambria Math" panose="02040503050406030204" pitchFamily="18" charset="0"/>
                  </a:rPr>
                  <a:t>)/(</a:t>
                </a:r>
                <a:r>
                  <a:rPr lang="en-US" i="0" baseline="0" dirty="0">
                    <a:latin typeface="Cambria Math" panose="02040503050406030204" pitchFamily="18" charset="0"/>
                  </a:rPr>
                  <a:t>4𝑎</a:t>
                </a:r>
                <a:r>
                  <a:rPr lang="en-US" b="0" i="0" baseline="0" dirty="0">
                    <a:latin typeface="Cambria Math" panose="02040503050406030204" pitchFamily="18" charset="0"/>
                  </a:rPr>
                  <a:t>^</a:t>
                </a:r>
                <a:r>
                  <a:rPr lang="en-US" i="0" baseline="0" dirty="0">
                    <a:latin typeface="Cambria Math" panose="02040503050406030204" pitchFamily="18" charset="0"/>
                  </a:rPr>
                  <a:t>2 </a:t>
                </a:r>
                <a:r>
                  <a:rPr lang="en-US" b="0" i="0" baseline="0" dirty="0">
                    <a:latin typeface="Cambria Math" panose="02040503050406030204" pitchFamily="18" charset="0"/>
                  </a:rPr>
                  <a:t>))</a:t>
                </a:r>
                <a:r>
                  <a:rPr lang="en-US" baseline="0" dirty="0"/>
                  <a:t>		Subtract	</a:t>
                </a:r>
              </a:p>
              <a:p>
                <a:pPr lvl="0"/>
                <a:r>
                  <a:rPr lang="en-US" i="0" baseline="0" dirty="0">
                    <a:latin typeface="Cambria Math" panose="02040503050406030204" pitchFamily="18" charset="0"/>
                  </a:rPr>
                  <a:t>𝑥=((−𝑏</a:t>
                </a:r>
                <a:r>
                  <a:rPr lang="en-US" b="0" i="0" baseline="0" dirty="0">
                    <a:latin typeface="Cambria Math" panose="02040503050406030204" pitchFamily="18" charset="0"/>
                  </a:rPr>
                  <a:t>±√(</a:t>
                </a:r>
                <a:r>
                  <a:rPr lang="en-US" i="0" baseline="0" dirty="0">
                    <a:latin typeface="Cambria Math" panose="02040503050406030204" pitchFamily="18" charset="0"/>
                  </a:rPr>
                  <a:t>𝑏</a:t>
                </a:r>
                <a:r>
                  <a:rPr lang="en-US" b="0" i="0" baseline="0" dirty="0">
                    <a:latin typeface="Cambria Math" panose="02040503050406030204" pitchFamily="18" charset="0"/>
                  </a:rPr>
                  <a:t>^</a:t>
                </a:r>
                <a:r>
                  <a:rPr lang="en-US" i="0" baseline="0" dirty="0">
                    <a:latin typeface="Cambria Math" panose="02040503050406030204" pitchFamily="18" charset="0"/>
                  </a:rPr>
                  <a:t>2−4𝑎𝑐</a:t>
                </a:r>
                <a:r>
                  <a:rPr lang="en-US" b="0" i="0" baseline="0" dirty="0">
                    <a:latin typeface="Cambria Math" panose="02040503050406030204" pitchFamily="18" charset="0"/>
                  </a:rPr>
                  <a:t>)))/</a:t>
                </a:r>
                <a:r>
                  <a:rPr lang="en-US" i="0" baseline="0" dirty="0">
                    <a:latin typeface="Cambria Math" panose="02040503050406030204" pitchFamily="18" charset="0"/>
                  </a:rPr>
                  <a:t>2𝑎</a:t>
                </a:r>
                <a:r>
                  <a:rPr lang="en-US" baseline="0" dirty="0"/>
                  <a:t>		Simplify		</a:t>
                </a:r>
              </a:p>
              <a:p>
                <a:endParaRPr lang="en-US" dirty="0"/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B84537-6C9B-4BD2-9C13-1911E259CFA5}" type="slidenum">
              <a:rPr lang="en-US" smtClean="0"/>
              <a:pPr/>
              <a:t>32</a:t>
            </a:fld>
            <a:endParaRPr 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85775" y="731838"/>
            <a:ext cx="6502400" cy="36576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1F23B6-5C5C-433A-A703-1D846F840A52}" type="slidenum">
              <a:rPr lang="en-US" smtClean="0"/>
              <a:pPr/>
              <a:t>33</a:t>
            </a:fld>
            <a:endParaRPr 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85775" y="731838"/>
            <a:ext cx="6502400" cy="3657600"/>
          </a:xfrm>
        </p:spPr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>
                <a:normAutofit/>
              </a:bodyPr>
              <a:lstStyle/>
              <a:p>
                <a:pPr lvl="0"/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−4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𝑎𝑐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3</m:t>
                        </m:r>
                      </m:e>
                      <m:sup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4(5)(−4)=9+80=89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>
                    <a:sym typeface="Wingdings"/>
                  </a:rPr>
                  <a:t></a:t>
                </a:r>
                <a:r>
                  <a:rPr lang="en-US" dirty="0"/>
                  <a:t> two distinct real roots</a:t>
                </a:r>
              </a:p>
              <a:p>
                <a:pPr lvl="0"/>
                <a:endParaRPr lang="en-US" dirty="0"/>
              </a:p>
              <a:p>
                <a:pPr lvl="0"/>
                <a:r>
                  <a:rPr lang="en-US" dirty="0"/>
                  <a:t>Put in standard form </a:t>
                </a:r>
                <a:r>
                  <a:rPr lang="en-US" dirty="0">
                    <a:sym typeface="Wingdings"/>
                  </a:rPr>
                  <a:t>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 baseline="0" dirty="0" smtClean="0">
                        <a:latin typeface="Cambria Math" panose="02040503050406030204" pitchFamily="18" charset="0"/>
                      </a:rPr>
                      <m:t>5</m:t>
                    </m:r>
                    <m:sSup>
                      <m:sSupPr>
                        <m:ctrlPr>
                          <a:rPr lang="en-US" b="0" i="1" baseline="0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 baseline="0" dirty="0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i="1" baseline="0" dirty="0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i="1" baseline="0" dirty="0" smtClean="0">
                        <a:latin typeface="Cambria Math" panose="02040503050406030204" pitchFamily="18" charset="0"/>
                      </a:rPr>
                      <m:t>+3</m:t>
                    </m:r>
                    <m:r>
                      <a:rPr lang="en-US" i="1" baseline="0" dirty="0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baseline="0" dirty="0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i="1" baseline="0" dirty="0" smtClean="0">
                        <a:latin typeface="Cambria Math" panose="02040503050406030204" pitchFamily="18" charset="0"/>
                      </a:rPr>
                      <m:t>4=0</m:t>
                    </m:r>
                  </m:oMath>
                </a14:m>
                <a:endParaRPr lang="en-US" baseline="0" dirty="0"/>
              </a:p>
              <a:p>
                <a:pPr lvl="0"/>
                <a:r>
                  <a:rPr lang="en-US" dirty="0"/>
                  <a:t>Quadratic formula </a:t>
                </a:r>
                <a:r>
                  <a:rPr lang="en-US" dirty="0">
                    <a:sym typeface="Wingdings"/>
                  </a:rPr>
                  <a:t>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 baseline="0" dirty="0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 baseline="0" dirty="0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i="1" baseline="0" dirty="0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d>
                          <m:dPr>
                            <m:ctrlPr>
                              <a:rPr lang="en-US" i="1" baseline="0" dirty="0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 baseline="0" dirty="0" smtClean="0">
                                <a:latin typeface="Cambria Math" panose="02040503050406030204" pitchFamily="18" charset="0"/>
                              </a:rPr>
                              <m:t>−3</m:t>
                            </m:r>
                            <m:r>
                              <a:rPr lang="en-US" b="0" i="1" baseline="0" dirty="0" smtClean="0">
                                <a:latin typeface="Cambria Math" panose="02040503050406030204" pitchFamily="18" charset="0"/>
                              </a:rPr>
                              <m:t>±</m:t>
                            </m:r>
                            <m:rad>
                              <m:radPr>
                                <m:degHide m:val="on"/>
                                <m:ctrlPr>
                                  <a:rPr lang="en-US" b="0" i="1" baseline="0" dirty="0" smtClean="0">
                                    <a:latin typeface="Cambria Math" panose="02040503050406030204" pitchFamily="18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en-US" i="1" baseline="0" dirty="0" smtClean="0">
                                    <a:latin typeface="Cambria Math" panose="02040503050406030204" pitchFamily="18" charset="0"/>
                                  </a:rPr>
                                  <m:t>32−4</m:t>
                                </m:r>
                                <m:d>
                                  <m:dPr>
                                    <m:ctrlPr>
                                      <a:rPr lang="en-US" i="1" baseline="0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i="1" baseline="0" dirty="0" smtClean="0">
                                        <a:latin typeface="Cambria Math" panose="02040503050406030204" pitchFamily="18" charset="0"/>
                                      </a:rPr>
                                      <m:t>5</m:t>
                                    </m:r>
                                  </m:e>
                                </m:d>
                                <m:d>
                                  <m:dPr>
                                    <m:ctrlPr>
                                      <a:rPr lang="en-US" i="1" baseline="0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i="1" baseline="0" dirty="0" smtClean="0">
                                        <a:latin typeface="Cambria Math" panose="02040503050406030204" pitchFamily="18" charset="0"/>
                                      </a:rPr>
                                      <m:t>−4</m:t>
                                    </m:r>
                                  </m:e>
                                </m:d>
                              </m:e>
                            </m:rad>
                          </m:e>
                        </m:d>
                      </m:num>
                      <m:den>
                        <m:r>
                          <a:rPr lang="en-US" i="1" baseline="0" dirty="0" smtClean="0">
                            <a:latin typeface="Cambria Math" panose="02040503050406030204" pitchFamily="18" charset="0"/>
                          </a:rPr>
                          <m:t>2</m:t>
                        </m:r>
                        <m:d>
                          <m:dPr>
                            <m:ctrlPr>
                              <a:rPr lang="en-US" i="1" baseline="0" dirty="0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 baseline="0" dirty="0" smtClean="0">
                                <a:latin typeface="Cambria Math" panose="02040503050406030204" pitchFamily="18" charset="0"/>
                              </a:rPr>
                              <m:t>5</m:t>
                            </m:r>
                          </m:e>
                        </m:d>
                      </m:den>
                    </m:f>
                  </m:oMath>
                </a14:m>
                <a:endParaRPr lang="en-US" baseline="0" dirty="0"/>
              </a:p>
              <a:p>
                <a:r>
                  <a:rPr lang="en-US" dirty="0"/>
                  <a:t>Simplify </a:t>
                </a:r>
                <a:r>
                  <a:rPr lang="en-US" dirty="0">
                    <a:sym typeface="Wingdings"/>
                  </a:rPr>
                  <a:t>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baseline="0" dirty="0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−3±</m:t>
                        </m:r>
                        <m:rad>
                          <m:radPr>
                            <m:degHide m:val="on"/>
                            <m:ctrlPr>
                              <a:rPr lang="en-US" i="1" dirty="0" smtClean="0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i="1" dirty="0" smtClean="0">
                                <a:latin typeface="Cambria Math" panose="02040503050406030204" pitchFamily="18" charset="0"/>
                              </a:rPr>
                              <m:t>89</m:t>
                            </m:r>
                          </m:e>
                        </m:rad>
                      </m:num>
                      <m:den>
                        <m:r>
                          <a:rPr lang="en-US" i="1" baseline="0" dirty="0" smtClean="0">
                            <a:latin typeface="Cambria Math" panose="02040503050406030204" pitchFamily="18" charset="0"/>
                          </a:rPr>
                          <m:t>10</m:t>
                        </m:r>
                      </m:den>
                    </m:f>
                  </m:oMath>
                </a14:m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>
                <a:normAutofit/>
              </a:bodyPr>
              <a:lstStyle/>
              <a:p>
                <a:pPr lvl="0"/>
                <a:r>
                  <a:rPr lang="en-US" b="0" i="0">
                    <a:latin typeface="Cambria Math" panose="02040503050406030204" pitchFamily="18" charset="0"/>
                  </a:rPr>
                  <a:t>𝑏^2−4𝑎𝑐</a:t>
                </a:r>
                <a:r>
                  <a:rPr lang="en-US" i="0" dirty="0">
                    <a:latin typeface="Cambria Math" panose="02040503050406030204" pitchFamily="18" charset="0"/>
                  </a:rPr>
                  <a:t>=3</a:t>
                </a:r>
                <a:r>
                  <a:rPr lang="en-US" b="0" i="0" dirty="0">
                    <a:latin typeface="Cambria Math" panose="02040503050406030204" pitchFamily="18" charset="0"/>
                  </a:rPr>
                  <a:t>^2−</a:t>
                </a:r>
                <a:r>
                  <a:rPr lang="en-US" i="0" dirty="0">
                    <a:latin typeface="Cambria Math" panose="02040503050406030204" pitchFamily="18" charset="0"/>
                  </a:rPr>
                  <a:t>4(5)(−4)=9+80=89</a:t>
                </a:r>
                <a:r>
                  <a:rPr lang="en-US" dirty="0"/>
                  <a:t> </a:t>
                </a:r>
                <a:r>
                  <a:rPr lang="en-US" dirty="0">
                    <a:sym typeface="Wingdings"/>
                  </a:rPr>
                  <a:t></a:t>
                </a:r>
                <a:r>
                  <a:rPr lang="en-US" dirty="0"/>
                  <a:t> two distinct real roots</a:t>
                </a:r>
              </a:p>
              <a:p>
                <a:pPr lvl="0"/>
                <a:endParaRPr lang="en-US" dirty="0"/>
              </a:p>
              <a:p>
                <a:pPr lvl="0"/>
                <a:r>
                  <a:rPr lang="en-US" dirty="0"/>
                  <a:t>Put in standard form </a:t>
                </a:r>
                <a:r>
                  <a:rPr lang="en-US" dirty="0">
                    <a:sym typeface="Wingdings"/>
                  </a:rPr>
                  <a:t></a:t>
                </a:r>
                <a:r>
                  <a:rPr lang="en-US" dirty="0"/>
                  <a:t> </a:t>
                </a:r>
                <a:r>
                  <a:rPr lang="en-US" i="0" baseline="0" dirty="0">
                    <a:latin typeface="Cambria Math" panose="02040503050406030204" pitchFamily="18" charset="0"/>
                  </a:rPr>
                  <a:t>5𝑥</a:t>
                </a:r>
                <a:r>
                  <a:rPr lang="en-US" b="0" i="0" baseline="0" dirty="0">
                    <a:latin typeface="Cambria Math" panose="02040503050406030204" pitchFamily="18" charset="0"/>
                  </a:rPr>
                  <a:t>^</a:t>
                </a:r>
                <a:r>
                  <a:rPr lang="en-US" i="0" baseline="0" dirty="0">
                    <a:latin typeface="Cambria Math" panose="02040503050406030204" pitchFamily="18" charset="0"/>
                  </a:rPr>
                  <a:t>2+3𝑥</a:t>
                </a:r>
                <a:r>
                  <a:rPr lang="en-US" b="0" i="0" baseline="0" dirty="0">
                    <a:latin typeface="Cambria Math" panose="02040503050406030204" pitchFamily="18" charset="0"/>
                  </a:rPr>
                  <a:t>−</a:t>
                </a:r>
                <a:r>
                  <a:rPr lang="en-US" i="0" baseline="0" dirty="0">
                    <a:latin typeface="Cambria Math" panose="02040503050406030204" pitchFamily="18" charset="0"/>
                  </a:rPr>
                  <a:t>4=0</a:t>
                </a:r>
                <a:endParaRPr lang="en-US" baseline="0" dirty="0"/>
              </a:p>
              <a:p>
                <a:pPr lvl="0"/>
                <a:r>
                  <a:rPr lang="en-US" dirty="0"/>
                  <a:t>Quadratic formula </a:t>
                </a:r>
                <a:r>
                  <a:rPr lang="en-US" dirty="0">
                    <a:sym typeface="Wingdings"/>
                  </a:rPr>
                  <a:t></a:t>
                </a:r>
                <a:r>
                  <a:rPr lang="en-US" dirty="0"/>
                  <a:t> </a:t>
                </a:r>
                <a:r>
                  <a:rPr lang="en-US" i="0" baseline="0" dirty="0">
                    <a:latin typeface="Cambria Math" panose="02040503050406030204" pitchFamily="18" charset="0"/>
                  </a:rPr>
                  <a:t>𝑥=((−3</a:t>
                </a:r>
                <a:r>
                  <a:rPr lang="en-US" b="0" i="0" baseline="0" dirty="0">
                    <a:latin typeface="Cambria Math" panose="02040503050406030204" pitchFamily="18" charset="0"/>
                  </a:rPr>
                  <a:t>±√(</a:t>
                </a:r>
                <a:r>
                  <a:rPr lang="en-US" i="0" baseline="0" dirty="0">
                    <a:latin typeface="Cambria Math" panose="02040503050406030204" pitchFamily="18" charset="0"/>
                  </a:rPr>
                  <a:t>32−4(5)(−4)</a:t>
                </a:r>
                <a:r>
                  <a:rPr lang="en-US" b="0" i="0" baseline="0" dirty="0">
                    <a:latin typeface="Cambria Math" panose="02040503050406030204" pitchFamily="18" charset="0"/>
                  </a:rPr>
                  <a:t> )))/</a:t>
                </a:r>
                <a:r>
                  <a:rPr lang="en-US" i="0" baseline="0" dirty="0">
                    <a:latin typeface="Cambria Math" panose="02040503050406030204" pitchFamily="18" charset="0"/>
                  </a:rPr>
                  <a:t>2(5) </a:t>
                </a:r>
                <a:endParaRPr lang="en-US" baseline="0" dirty="0"/>
              </a:p>
              <a:p>
                <a:r>
                  <a:rPr lang="en-US" dirty="0"/>
                  <a:t>Simplify </a:t>
                </a:r>
                <a:r>
                  <a:rPr lang="en-US" dirty="0">
                    <a:sym typeface="Wingdings"/>
                  </a:rPr>
                  <a:t></a:t>
                </a:r>
                <a:r>
                  <a:rPr lang="en-US" dirty="0"/>
                  <a:t> </a:t>
                </a:r>
                <a:r>
                  <a:rPr lang="en-US" i="0" baseline="0" dirty="0">
                    <a:latin typeface="Cambria Math" panose="02040503050406030204" pitchFamily="18" charset="0"/>
                  </a:rPr>
                  <a:t>(</a:t>
                </a:r>
                <a:r>
                  <a:rPr lang="en-US" i="0" dirty="0">
                    <a:latin typeface="Cambria Math" panose="02040503050406030204" pitchFamily="18" charset="0"/>
                  </a:rPr>
                  <a:t>−3±√89</a:t>
                </a:r>
                <a:r>
                  <a:rPr lang="en-US" i="0" baseline="0" dirty="0">
                    <a:latin typeface="Cambria Math" panose="02040503050406030204" pitchFamily="18" charset="0"/>
                  </a:rPr>
                  <a:t>)/10</a:t>
                </a:r>
                <a:endParaRPr lang="en-US" dirty="0"/>
              </a:p>
              <a:p>
                <a:endParaRPr lang="en-US" dirty="0"/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B84537-6C9B-4BD2-9C13-1911E259CFA5}" type="slidenum">
              <a:rPr lang="en-US" smtClean="0"/>
              <a:pPr/>
              <a:t>34</a:t>
            </a:fld>
            <a:endParaRPr 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baseline="0" smtClean="0">
                          <a:latin typeface="Cambria Math"/>
                        </a:rPr>
                        <m:t>4</m:t>
                      </m:r>
                      <m:sSup>
                        <m:sSupPr>
                          <m:ctrlPr>
                            <a:rPr lang="en-US" b="0" i="1" baseline="0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baseline="0" smtClean="0">
                              <a:latin typeface="Cambria Math"/>
                            </a:rPr>
                            <m:t>𝑥</m:t>
                          </m:r>
                        </m:e>
                        <m:sup>
                          <m:r>
                            <a:rPr lang="en-US" b="0" i="1" baseline="0" smtClean="0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US" b="0" i="1" baseline="0" smtClean="0">
                          <a:latin typeface="Cambria Math"/>
                        </a:rPr>
                        <m:t>−6</m:t>
                      </m:r>
                      <m:r>
                        <a:rPr lang="en-US" b="0" i="1" baseline="0" smtClean="0">
                          <a:latin typeface="Cambria Math"/>
                        </a:rPr>
                        <m:t>𝑥</m:t>
                      </m:r>
                      <m:r>
                        <a:rPr lang="en-US" b="0" i="1" baseline="0" smtClean="0">
                          <a:latin typeface="Cambria Math"/>
                        </a:rPr>
                        <m:t>+3=0</m:t>
                      </m:r>
                    </m:oMath>
                  </m:oMathPara>
                </a14:m>
                <a:endParaRPr lang="en-US" b="0" baseline="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baseline="0" smtClean="0">
                          <a:latin typeface="Cambria Math"/>
                        </a:rPr>
                        <m:t>𝑥</m:t>
                      </m:r>
                      <m:r>
                        <a:rPr lang="en-US" b="0" i="1" baseline="0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b="0" i="1" baseline="0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baseline="0" smtClean="0">
                              <a:latin typeface="Cambria Math"/>
                            </a:rPr>
                            <m:t>6±</m:t>
                          </m:r>
                          <m:rad>
                            <m:radPr>
                              <m:degHide m:val="on"/>
                              <m:ctrlPr>
                                <a:rPr lang="en-US" b="0" i="1" baseline="0" smtClean="0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sSup>
                                <m:sSupPr>
                                  <m:ctrlPr>
                                    <a:rPr lang="en-US" b="0" i="1" baseline="0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en-US" b="0" i="1" baseline="0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b="0" i="1" baseline="0" smtClean="0">
                                          <a:latin typeface="Cambria Math"/>
                                        </a:rPr>
                                        <m:t>−6</m:t>
                                      </m:r>
                                    </m:e>
                                  </m:d>
                                </m:e>
                                <m:sup>
                                  <m:r>
                                    <a:rPr lang="en-US" b="0" i="1" baseline="0" smtClean="0"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b="0" i="1" baseline="0" smtClean="0">
                                  <a:latin typeface="Cambria Math"/>
                                </a:rPr>
                                <m:t>−4</m:t>
                              </m:r>
                              <m:d>
                                <m:dPr>
                                  <m:ctrlPr>
                                    <a:rPr lang="en-US" b="0" i="1" baseline="0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0" i="1" baseline="0" smtClean="0">
                                      <a:latin typeface="Cambria Math"/>
                                    </a:rPr>
                                    <m:t>4</m:t>
                                  </m:r>
                                </m:e>
                              </m:d>
                              <m:d>
                                <m:dPr>
                                  <m:ctrlPr>
                                    <a:rPr lang="en-US" b="0" i="1" baseline="0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0" i="1" baseline="0" smtClean="0">
                                      <a:latin typeface="Cambria Math"/>
                                    </a:rPr>
                                    <m:t>3</m:t>
                                  </m:r>
                                </m:e>
                              </m:d>
                            </m:e>
                          </m:rad>
                        </m:num>
                        <m:den>
                          <m:r>
                            <a:rPr lang="en-US" b="0" i="1" baseline="0" smtClean="0">
                              <a:latin typeface="Cambria Math"/>
                            </a:rPr>
                            <m:t>2</m:t>
                          </m:r>
                          <m:d>
                            <m:dPr>
                              <m:ctrlPr>
                                <a:rPr lang="en-US" b="0" i="1" baseline="0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baseline="0" smtClean="0">
                                  <a:latin typeface="Cambria Math"/>
                                </a:rPr>
                                <m:t>4</m:t>
                              </m:r>
                            </m:e>
                          </m:d>
                        </m:den>
                      </m:f>
                    </m:oMath>
                  </m:oMathPara>
                </a14:m>
                <a:endParaRPr lang="en-US" b="0" baseline="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baseline="0" smtClean="0">
                          <a:latin typeface="Cambria Math"/>
                        </a:rPr>
                        <m:t>𝑥</m:t>
                      </m:r>
                      <m:r>
                        <a:rPr lang="en-US" b="0" i="1" baseline="0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b="0" i="1" baseline="0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baseline="0" smtClean="0">
                              <a:latin typeface="Cambria Math"/>
                            </a:rPr>
                            <m:t>6±</m:t>
                          </m:r>
                          <m:rad>
                            <m:radPr>
                              <m:degHide m:val="on"/>
                              <m:ctrlPr>
                                <a:rPr lang="en-US" b="0" i="1" baseline="0" smtClean="0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b="0" i="1" baseline="0" smtClean="0">
                                  <a:latin typeface="Cambria Math"/>
                                </a:rPr>
                                <m:t>36−48</m:t>
                              </m:r>
                            </m:e>
                          </m:rad>
                        </m:num>
                        <m:den>
                          <m:r>
                            <a:rPr lang="en-US" b="0" i="1" baseline="0" smtClean="0">
                              <a:latin typeface="Cambria Math"/>
                            </a:rPr>
                            <m:t>8</m:t>
                          </m:r>
                        </m:den>
                      </m:f>
                    </m:oMath>
                  </m:oMathPara>
                </a14:m>
                <a:endParaRPr lang="en-US" b="0" baseline="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baseline="0" smtClean="0">
                          <a:latin typeface="Cambria Math"/>
                        </a:rPr>
                        <m:t>𝑥</m:t>
                      </m:r>
                      <m:r>
                        <a:rPr lang="en-US" b="0" i="1" baseline="0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b="0" i="1" baseline="0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baseline="0" smtClean="0">
                              <a:latin typeface="Cambria Math"/>
                            </a:rPr>
                            <m:t>6±</m:t>
                          </m:r>
                          <m:rad>
                            <m:radPr>
                              <m:degHide m:val="on"/>
                              <m:ctrlPr>
                                <a:rPr lang="en-US" b="0" i="1" baseline="0" smtClean="0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b="0" i="1" baseline="0" smtClean="0">
                                  <a:latin typeface="Cambria Math"/>
                                </a:rPr>
                                <m:t>−12</m:t>
                              </m:r>
                            </m:e>
                          </m:rad>
                        </m:num>
                        <m:den>
                          <m:r>
                            <a:rPr lang="en-US" b="0" i="1" baseline="0" smtClean="0">
                              <a:latin typeface="Cambria Math"/>
                            </a:rPr>
                            <m:t>8</m:t>
                          </m:r>
                        </m:den>
                      </m:f>
                    </m:oMath>
                  </m:oMathPara>
                </a14:m>
                <a:endParaRPr lang="en-US" b="0" baseline="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baseline="0" smtClean="0">
                          <a:latin typeface="Cambria Math"/>
                        </a:rPr>
                        <m:t>𝑥</m:t>
                      </m:r>
                      <m:r>
                        <a:rPr lang="en-US" b="0" i="1" baseline="0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b="0" i="1" baseline="0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baseline="0" smtClean="0">
                              <a:latin typeface="Cambria Math"/>
                            </a:rPr>
                            <m:t>6±2</m:t>
                          </m:r>
                          <m:rad>
                            <m:radPr>
                              <m:degHide m:val="on"/>
                              <m:ctrlPr>
                                <a:rPr lang="en-US" b="0" i="1" baseline="0" smtClean="0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b="0" i="1" baseline="0" smtClean="0">
                                  <a:latin typeface="Cambria Math"/>
                                </a:rPr>
                                <m:t>3</m:t>
                              </m:r>
                            </m:e>
                          </m:rad>
                          <m:r>
                            <a:rPr lang="en-US" b="0" i="1" baseline="0" smtClean="0">
                              <a:latin typeface="Cambria Math"/>
                            </a:rPr>
                            <m:t>𝑖</m:t>
                          </m:r>
                        </m:num>
                        <m:den>
                          <m:r>
                            <a:rPr lang="en-US" b="0" i="1" baseline="0" smtClean="0">
                              <a:latin typeface="Cambria Math"/>
                            </a:rPr>
                            <m:t>8</m:t>
                          </m:r>
                        </m:den>
                      </m:f>
                    </m:oMath>
                  </m:oMathPara>
                </a14:m>
                <a:endParaRPr lang="en-US" b="0" baseline="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baseline="0" smtClean="0">
                          <a:latin typeface="Cambria Math"/>
                        </a:rPr>
                        <m:t>𝑥</m:t>
                      </m:r>
                      <m:r>
                        <a:rPr lang="en-US" b="0" i="1" baseline="0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b="0" i="1" baseline="0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baseline="0" smtClean="0">
                              <a:latin typeface="Cambria Math"/>
                            </a:rPr>
                            <m:t>3±</m:t>
                          </m:r>
                          <m:rad>
                            <m:radPr>
                              <m:degHide m:val="on"/>
                              <m:ctrlPr>
                                <a:rPr lang="en-US" b="0" i="1" baseline="0" smtClean="0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b="0" i="1" baseline="0" smtClean="0">
                                  <a:latin typeface="Cambria Math"/>
                                </a:rPr>
                                <m:t>3</m:t>
                              </m:r>
                            </m:e>
                          </m:rad>
                          <m:r>
                            <a:rPr lang="en-US" b="0" i="1" baseline="0" smtClean="0">
                              <a:latin typeface="Cambria Math"/>
                            </a:rPr>
                            <m:t>𝑖</m:t>
                          </m:r>
                        </m:num>
                        <m:den>
                          <m:r>
                            <a:rPr lang="en-US" b="0" i="1" baseline="0" smtClean="0">
                              <a:latin typeface="Cambria Math"/>
                            </a:rPr>
                            <m:t>4</m:t>
                          </m:r>
                        </m:den>
                      </m:f>
                      <m:r>
                        <a:rPr lang="en-US" b="0" i="1" baseline="0" smtClean="0">
                          <a:latin typeface="Cambria Math"/>
                        </a:rPr>
                        <m:t> (</m:t>
                      </m:r>
                      <m:r>
                        <a:rPr lang="en-US" b="0" i="1" baseline="0" smtClean="0">
                          <a:latin typeface="Cambria Math"/>
                        </a:rPr>
                        <m:t>𝑟𝑒𝑑𝑢𝑐𝑒</m:t>
                      </m:r>
                      <m:r>
                        <a:rPr lang="en-US" b="0" i="1" baseline="0" smtClean="0">
                          <a:latin typeface="Cambria Math"/>
                        </a:rPr>
                        <m:t> </m:t>
                      </m:r>
                      <m:r>
                        <a:rPr lang="en-US" b="0" i="1" baseline="0" smtClean="0">
                          <a:latin typeface="Cambria Math"/>
                        </a:rPr>
                        <m:t>𝑡𝑜𝑝</m:t>
                      </m:r>
                      <m:r>
                        <a:rPr lang="en-US" b="0" i="1" baseline="0" smtClean="0">
                          <a:latin typeface="Cambria Math"/>
                        </a:rPr>
                        <m:t> </m:t>
                      </m:r>
                      <m:r>
                        <a:rPr lang="en-US" b="0" i="1" baseline="0" smtClean="0">
                          <a:latin typeface="Cambria Math"/>
                        </a:rPr>
                        <m:t>𝑎𝑛𝑑</m:t>
                      </m:r>
                      <m:r>
                        <a:rPr lang="en-US" b="0" i="1" baseline="0" smtClean="0">
                          <a:latin typeface="Cambria Math"/>
                        </a:rPr>
                        <m:t> </m:t>
                      </m:r>
                      <m:r>
                        <a:rPr lang="en-US" b="0" i="1" baseline="0" smtClean="0">
                          <a:latin typeface="Cambria Math"/>
                        </a:rPr>
                        <m:t>𝑏𝑜𝑡𝑡𝑜𝑚</m:t>
                      </m:r>
                      <m:r>
                        <a:rPr lang="en-US" b="0" i="1" baseline="0" smtClean="0">
                          <a:latin typeface="Cambria Math"/>
                        </a:rPr>
                        <m:t> </m:t>
                      </m:r>
                      <m:r>
                        <a:rPr lang="en-US" b="0" i="1" baseline="0" smtClean="0">
                          <a:latin typeface="Cambria Math"/>
                        </a:rPr>
                        <m:t>𝑏𝑦</m:t>
                      </m:r>
                      <m:r>
                        <a:rPr lang="en-US" b="0" i="1" baseline="0" smtClean="0">
                          <a:latin typeface="Cambria Math"/>
                        </a:rPr>
                        <m:t> 2)</m:t>
                      </m:r>
                    </m:oMath>
                  </m:oMathPara>
                </a14:m>
                <a:endParaRPr lang="en-US" baseline="0" dirty="0"/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b="0" i="0" baseline="0" smtClean="0">
                    <a:latin typeface="Cambria Math"/>
                  </a:rPr>
                  <a:t>4𝑥^2−6𝑥+3=0</a:t>
                </a:r>
                <a:endParaRPr lang="en-US" b="0" baseline="0" dirty="0" smtClean="0"/>
              </a:p>
              <a:p>
                <a:r>
                  <a:rPr lang="en-US" b="0" i="0" baseline="0" smtClean="0">
                    <a:latin typeface="Cambria Math"/>
                  </a:rPr>
                  <a:t>𝑥=(6±√((−6)^2−4(4)(3) ))/2(4) </a:t>
                </a:r>
                <a:endParaRPr lang="en-US" b="0" baseline="0" dirty="0" smtClean="0"/>
              </a:p>
              <a:p>
                <a:r>
                  <a:rPr lang="en-US" b="0" i="0" baseline="0" smtClean="0">
                    <a:latin typeface="Cambria Math"/>
                  </a:rPr>
                  <a:t>𝑥=(6±√(36−48))/8</a:t>
                </a:r>
                <a:endParaRPr lang="en-US" b="0" baseline="0" dirty="0" smtClean="0"/>
              </a:p>
              <a:p>
                <a:r>
                  <a:rPr lang="en-US" b="0" i="0" baseline="0" smtClean="0">
                    <a:latin typeface="Cambria Math"/>
                  </a:rPr>
                  <a:t>𝑥=(6±√(−12))/8</a:t>
                </a:r>
                <a:endParaRPr lang="en-US" b="0" baseline="0" dirty="0" smtClean="0"/>
              </a:p>
              <a:p>
                <a:r>
                  <a:rPr lang="en-US" b="0" i="0" baseline="0" smtClean="0">
                    <a:latin typeface="Cambria Math"/>
                  </a:rPr>
                  <a:t>𝑥=(6±2√3 𝑖)/8</a:t>
                </a:r>
                <a:endParaRPr lang="en-US" b="0" baseline="0" dirty="0" smtClean="0"/>
              </a:p>
              <a:p>
                <a:r>
                  <a:rPr lang="en-US" b="0" i="0" baseline="0" smtClean="0">
                    <a:latin typeface="Cambria Math"/>
                  </a:rPr>
                  <a:t>𝑥=(3±√3 𝑖)/4  (𝑟𝑒𝑑𝑢𝑐𝑒 𝑡𝑜𝑝 𝑎𝑛𝑑 𝑏𝑜𝑡𝑡𝑜𝑚 𝑏𝑦 2)</a:t>
                </a:r>
                <a:endParaRPr lang="en-US" baseline="0" dirty="0"/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1F23B6-5C5C-433A-A703-1D846F840A52}" type="slidenum">
              <a:rPr lang="en-US" smtClean="0"/>
              <a:pPr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662710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300" i="1" dirty="0">
                          <a:latin typeface="Cambria Math" panose="02040503050406030204" pitchFamily="18" charset="0"/>
                        </a:rPr>
                        <m:t>𝑎</m:t>
                      </m:r>
                      <m:sSup>
                        <m:sSupPr>
                          <m:ctrlPr>
                            <a:rPr lang="en-US" sz="1300" i="1" dirty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300" i="1" dirty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1300" i="1" dirty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1300" i="1" dirty="0">
                          <a:latin typeface="Cambria Math" panose="02040503050406030204" pitchFamily="18" charset="0"/>
                        </a:rPr>
                        <m:t>−12</m:t>
                      </m:r>
                      <m:r>
                        <a:rPr lang="en-US" sz="1300" i="1" dirty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1300" i="1" dirty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1300" i="1" dirty="0">
                          <a:latin typeface="Cambria Math" panose="02040503050406030204" pitchFamily="18" charset="0"/>
                        </a:rPr>
                        <m:t>𝑐</m:t>
                      </m:r>
                      <m:r>
                        <a:rPr lang="en-US" sz="1300" i="1" dirty="0"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en-US" dirty="0"/>
              </a:p>
              <a:p>
                <a:r>
                  <a:rPr lang="en-US" b="0" i="0" dirty="0">
                    <a:latin typeface="Cambria Math" panose="02040503050406030204" pitchFamily="18" charset="0"/>
                  </a:rPr>
                  <a:t>Discriminant with 1 real solution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−4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𝑎𝑐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en-US" b="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−12</m:t>
                              </m:r>
                            </m:e>
                          </m:d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−4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𝑎𝑐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en-US" b="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144=4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𝑎𝑐</m:t>
                      </m:r>
                    </m:oMath>
                  </m:oMathPara>
                </a14:m>
                <a:endParaRPr lang="en-US" b="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36=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𝑎𝑐</m:t>
                      </m:r>
                    </m:oMath>
                  </m:oMathPara>
                </a14:m>
                <a:endParaRPr lang="en-US" b="0" dirty="0"/>
              </a:p>
              <a:p>
                <a:r>
                  <a:rPr lang="en-US" dirty="0"/>
                  <a:t>Sample Answer: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=9,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=4→9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−12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+4=0</m:t>
                    </m:r>
                  </m:oMath>
                </a14:m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Discriminant with two imaginary solutions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−4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𝑎𝑐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&lt;0</m:t>
                      </m:r>
                    </m:oMath>
                  </m:oMathPara>
                </a14:m>
                <a:endParaRPr lang="en-US" b="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−12</m:t>
                              </m:r>
                            </m:e>
                          </m:d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−4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𝑎𝑐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&lt;0</m:t>
                      </m:r>
                    </m:oMath>
                  </m:oMathPara>
                </a14:m>
                <a:endParaRPr lang="en-US" b="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144&lt;4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𝑎𝑐</m:t>
                      </m:r>
                    </m:oMath>
                  </m:oMathPara>
                </a14:m>
                <a:endParaRPr lang="en-US" b="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36&lt;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𝑎𝑐</m:t>
                      </m:r>
                    </m:oMath>
                  </m:oMathPara>
                </a14:m>
                <a:endParaRPr lang="en-US" b="0" dirty="0"/>
              </a:p>
              <a:p>
                <a:r>
                  <a:rPr lang="en-US" dirty="0"/>
                  <a:t>Sample Answer: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=10,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=5→10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−12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+5=0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sz="1200" i="0" dirty="0">
                    <a:latin typeface="Cambria Math" panose="02040503050406030204" pitchFamily="18" charset="0"/>
                  </a:rPr>
                  <a:t>𝑎𝑥</a:t>
                </a:r>
                <a:r>
                  <a:rPr lang="en-US" sz="1200" b="0" i="0" dirty="0">
                    <a:latin typeface="Cambria Math" panose="02040503050406030204" pitchFamily="18" charset="0"/>
                  </a:rPr>
                  <a:t>^</a:t>
                </a:r>
                <a:r>
                  <a:rPr lang="en-US" sz="1200" i="0" dirty="0">
                    <a:latin typeface="Cambria Math" panose="02040503050406030204" pitchFamily="18" charset="0"/>
                  </a:rPr>
                  <a:t>2−12𝑥+𝑐=0</a:t>
                </a:r>
                <a:endParaRPr lang="en-US" dirty="0"/>
              </a:p>
              <a:p>
                <a:r>
                  <a:rPr lang="en-US" b="0" i="0" dirty="0">
                    <a:latin typeface="Cambria Math" panose="02040503050406030204" pitchFamily="18" charset="0"/>
                  </a:rPr>
                  <a:t>Discriminant with 1 real solution</a:t>
                </a:r>
              </a:p>
              <a:p>
                <a:r>
                  <a:rPr lang="en-US" b="0" i="0">
                    <a:latin typeface="Cambria Math" panose="02040503050406030204" pitchFamily="18" charset="0"/>
                  </a:rPr>
                  <a:t>𝑏^2−4𝑎𝑐=0</a:t>
                </a:r>
                <a:endParaRPr lang="en-US" b="0" dirty="0"/>
              </a:p>
              <a:p>
                <a:r>
                  <a:rPr lang="en-US" b="0" i="0">
                    <a:latin typeface="Cambria Math" panose="02040503050406030204" pitchFamily="18" charset="0"/>
                  </a:rPr>
                  <a:t>(−12)^2−4𝑎𝑐=0</a:t>
                </a:r>
                <a:endParaRPr lang="en-US" b="0" dirty="0"/>
              </a:p>
              <a:p>
                <a:r>
                  <a:rPr lang="en-US" b="0" i="0">
                    <a:latin typeface="Cambria Math" panose="02040503050406030204" pitchFamily="18" charset="0"/>
                  </a:rPr>
                  <a:t>144=4𝑎𝑐</a:t>
                </a:r>
                <a:endParaRPr lang="en-US" b="0" dirty="0"/>
              </a:p>
              <a:p>
                <a:r>
                  <a:rPr lang="en-US" b="0" i="0">
                    <a:latin typeface="Cambria Math" panose="02040503050406030204" pitchFamily="18" charset="0"/>
                  </a:rPr>
                  <a:t>36=𝑎𝑐</a:t>
                </a:r>
                <a:endParaRPr lang="en-US" b="0" dirty="0"/>
              </a:p>
              <a:p>
                <a:r>
                  <a:rPr lang="en-US" dirty="0"/>
                  <a:t>Sample Answer: </a:t>
                </a:r>
                <a:r>
                  <a:rPr lang="en-US" b="0" i="0">
                    <a:latin typeface="Cambria Math" panose="02040503050406030204" pitchFamily="18" charset="0"/>
                  </a:rPr>
                  <a:t>𝑎=9, 𝑐=4→9𝑥^2−12𝑥+4=0</a:t>
                </a:r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Discriminant with two imaginary solutions</a:t>
                </a:r>
              </a:p>
              <a:p>
                <a:r>
                  <a:rPr lang="en-US" b="0" i="0">
                    <a:latin typeface="Cambria Math" panose="02040503050406030204" pitchFamily="18" charset="0"/>
                  </a:rPr>
                  <a:t>𝑏^2−4𝑎𝑐&lt;0</a:t>
                </a:r>
                <a:endParaRPr lang="en-US" b="0" dirty="0"/>
              </a:p>
              <a:p>
                <a:r>
                  <a:rPr lang="en-US" b="0" i="0">
                    <a:latin typeface="Cambria Math" panose="02040503050406030204" pitchFamily="18" charset="0"/>
                  </a:rPr>
                  <a:t>(−12)^2−4𝑎𝑐&lt;0</a:t>
                </a:r>
                <a:endParaRPr lang="en-US" b="0" dirty="0"/>
              </a:p>
              <a:p>
                <a:r>
                  <a:rPr lang="en-US" b="0" i="0">
                    <a:latin typeface="Cambria Math" panose="02040503050406030204" pitchFamily="18" charset="0"/>
                  </a:rPr>
                  <a:t>144&lt;4𝑎𝑐</a:t>
                </a:r>
                <a:endParaRPr lang="en-US" b="0" dirty="0"/>
              </a:p>
              <a:p>
                <a:r>
                  <a:rPr lang="en-US" b="0" i="0">
                    <a:latin typeface="Cambria Math" panose="02040503050406030204" pitchFamily="18" charset="0"/>
                  </a:rPr>
                  <a:t>36&lt;𝑎𝑐</a:t>
                </a:r>
                <a:endParaRPr lang="en-US" b="0" dirty="0"/>
              </a:p>
              <a:p>
                <a:r>
                  <a:rPr lang="en-US" dirty="0"/>
                  <a:t>Sample Answer: </a:t>
                </a:r>
                <a:r>
                  <a:rPr lang="en-US" b="0" i="0">
                    <a:latin typeface="Cambria Math" panose="02040503050406030204" pitchFamily="18" charset="0"/>
                  </a:rPr>
                  <a:t>𝑎=10, 𝑐=5→10𝑥^2−12𝑥+5=0</a:t>
                </a:r>
                <a:endParaRPr lang="en-US" dirty="0"/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63BCE5B-3A1C-4494-BDBE-F8E9B1B715FE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9835431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63BCE5B-3A1C-4494-BDBE-F8E9B1B715FE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57063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7988" y="696913"/>
            <a:ext cx="6191250" cy="34829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2 + 5</a:t>
            </a:r>
            <a:r>
              <a:rPr lang="en-US" i="1" dirty="0"/>
              <a:t>i</a:t>
            </a:r>
          </a:p>
          <a:p>
            <a:r>
              <a:rPr lang="en-US" dirty="0"/>
              <a:t>−1 + 4</a:t>
            </a:r>
            <a:r>
              <a:rPr lang="en-US" i="1" dirty="0"/>
              <a:t>i</a:t>
            </a:r>
          </a:p>
          <a:p>
            <a:r>
              <a:rPr lang="en-US" dirty="0"/>
              <a:t>−1 − 2</a:t>
            </a:r>
            <a:r>
              <a:rPr lang="en-US" i="1" dirty="0"/>
              <a:t>i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B84537-6C9B-4BD2-9C13-1911E259CFA5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+6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+5=0</m:t>
                      </m:r>
                    </m:oMath>
                  </m:oMathPara>
                </a14:m>
                <a:endParaRPr lang="en-US" dirty="0"/>
              </a:p>
              <a:p>
                <a:r>
                  <a:rPr lang="en-US" dirty="0"/>
                  <a:t>Factor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+5</m:t>
                          </m:r>
                        </m:e>
                      </m:d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+1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en-US" b="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+5=0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𝑜𝑟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+1=0</m:t>
                      </m:r>
                    </m:oMath>
                  </m:oMathPara>
                </a14:m>
                <a:endParaRPr lang="en-US" b="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=−5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𝑜𝑟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−1</m:t>
                      </m:r>
                    </m:oMath>
                  </m:oMathPara>
                </a14:m>
                <a:endParaRPr lang="en-US" dirty="0"/>
              </a:p>
              <a:p>
                <a:endParaRPr lang="en-US" dirty="0"/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3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−12=5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US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3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−5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−12=0</m:t>
                      </m:r>
                    </m:oMath>
                  </m:oMathPara>
                </a14:m>
                <a:endParaRPr lang="en-US" b="0" dirty="0"/>
              </a:p>
              <a:p>
                <a:r>
                  <a:rPr lang="en-US" dirty="0"/>
                  <a:t>Factor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+4</m:t>
                          </m:r>
                        </m:e>
                      </m:d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−3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en-US" b="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3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+4=0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𝑜𝑟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−3=0</m:t>
                      </m:r>
                    </m:oMath>
                  </m:oMathPara>
                </a14:m>
                <a:endParaRPr lang="en-US" b="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=−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𝑜𝑟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3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b="0" i="0">
                    <a:latin typeface="Cambria Math" panose="02040503050406030204" pitchFamily="18" charset="0"/>
                  </a:rPr>
                  <a:t>𝑥^2+6𝑥+5=0</a:t>
                </a:r>
                <a:endParaRPr lang="en-US" dirty="0"/>
              </a:p>
              <a:p>
                <a:r>
                  <a:rPr lang="en-US" dirty="0"/>
                  <a:t>Factor</a:t>
                </a:r>
              </a:p>
              <a:p>
                <a:r>
                  <a:rPr lang="en-US" b="0" i="0">
                    <a:latin typeface="Cambria Math" panose="02040503050406030204" pitchFamily="18" charset="0"/>
                  </a:rPr>
                  <a:t>(𝑥+5)(𝑥+1)=0</a:t>
                </a:r>
                <a:endParaRPr lang="en-US" b="0" dirty="0"/>
              </a:p>
              <a:p>
                <a:r>
                  <a:rPr lang="en-US" b="0" i="0">
                    <a:latin typeface="Cambria Math" panose="02040503050406030204" pitchFamily="18" charset="0"/>
                  </a:rPr>
                  <a:t>𝑥+5=0 𝑜𝑟 𝑥+1=0</a:t>
                </a:r>
                <a:endParaRPr lang="en-US" b="0" dirty="0"/>
              </a:p>
              <a:p>
                <a:r>
                  <a:rPr lang="en-US" b="0" i="0">
                    <a:latin typeface="Cambria Math" panose="02040503050406030204" pitchFamily="18" charset="0"/>
                  </a:rPr>
                  <a:t>𝑥=−5 𝑜𝑟−1</a:t>
                </a:r>
                <a:endParaRPr lang="en-US" dirty="0"/>
              </a:p>
              <a:p>
                <a:endParaRPr lang="en-US" dirty="0"/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b="0" i="0">
                    <a:latin typeface="Cambria Math" panose="02040503050406030204" pitchFamily="18" charset="0"/>
                  </a:rPr>
                  <a:t>3𝑥^2−12=5𝑥</a:t>
                </a:r>
                <a:endParaRPr lang="en-US" dirty="0"/>
              </a:p>
              <a:p>
                <a:r>
                  <a:rPr lang="en-US" b="0" i="0">
                    <a:latin typeface="Cambria Math" panose="02040503050406030204" pitchFamily="18" charset="0"/>
                  </a:rPr>
                  <a:t>3𝑥^2−5𝑥−12=0</a:t>
                </a:r>
                <a:endParaRPr lang="en-US" b="0" dirty="0"/>
              </a:p>
              <a:p>
                <a:r>
                  <a:rPr lang="en-US" dirty="0"/>
                  <a:t>Factor</a:t>
                </a:r>
              </a:p>
              <a:p>
                <a:r>
                  <a:rPr lang="en-US" b="0" i="0">
                    <a:latin typeface="Cambria Math" panose="02040503050406030204" pitchFamily="18" charset="0"/>
                  </a:rPr>
                  <a:t>(3𝑥+4)(𝑥−3)=0</a:t>
                </a:r>
                <a:endParaRPr lang="en-US" b="0" dirty="0"/>
              </a:p>
              <a:p>
                <a:r>
                  <a:rPr lang="en-US" b="0" i="0">
                    <a:latin typeface="Cambria Math" panose="02040503050406030204" pitchFamily="18" charset="0"/>
                  </a:rPr>
                  <a:t>3𝑥+4=0 𝑜𝑟 𝑥−3=0</a:t>
                </a:r>
                <a:endParaRPr lang="en-US" b="0" dirty="0"/>
              </a:p>
              <a:p>
                <a:r>
                  <a:rPr lang="en-US" b="0" i="0">
                    <a:latin typeface="Cambria Math" panose="02040503050406030204" pitchFamily="18" charset="0"/>
                  </a:rPr>
                  <a:t>𝑥=−4/3  𝑜𝑟 3</a:t>
                </a:r>
                <a:endParaRPr lang="en-US" dirty="0"/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8F3871B-6469-418C-8A31-C37A8430BC66}" type="slidenum">
              <a:rPr lang="en-US" smtClean="0"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7508705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4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=375−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b="0" i="1" dirty="0">
                  <a:latin typeface="Cambria Math" panose="02040503050406030204" pitchFamily="18" charset="0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5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=375</m:t>
                      </m:r>
                    </m:oMath>
                  </m:oMathPara>
                </a14:m>
                <a:endParaRPr lang="en-US" dirty="0"/>
              </a:p>
              <a:p>
                <a:r>
                  <a:rPr lang="en-US" dirty="0"/>
                  <a:t>Square roots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=75</m:t>
                      </m:r>
                    </m:oMath>
                  </m:oMathPara>
                </a14:m>
                <a:endParaRPr lang="en-US" b="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=±5</m:t>
                      </m:r>
                      <m:rad>
                        <m:radPr>
                          <m:degHide m:val="on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e>
                      </m:rad>
                    </m:oMath>
                  </m:oMathPara>
                </a14:m>
                <a:endParaRPr lang="en-US" dirty="0"/>
              </a:p>
              <a:p>
                <a:endParaRPr lang="en-US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+5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−7=0</m:t>
                      </m:r>
                    </m:oMath>
                  </m:oMathPara>
                </a14:m>
                <a:endParaRPr lang="en-US" dirty="0"/>
              </a:p>
              <a:p>
                <a:r>
                  <a:rPr lang="en-US" dirty="0"/>
                  <a:t>Try factoring (doesn’t work)</a:t>
                </a:r>
              </a:p>
              <a:p>
                <a:r>
                  <a:rPr lang="en-US" dirty="0"/>
                  <a:t>Use quadratic formula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±</m:t>
                          </m:r>
                          <m:rad>
                            <m:radPr>
                              <m:degHide m:val="on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sSup>
                                <m:sSup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</m:e>
                                <m:sup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−4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𝑎𝑐</m:t>
                              </m:r>
                            </m:e>
                          </m:rad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den>
                      </m:f>
                    </m:oMath>
                  </m:oMathPara>
                </a14:m>
                <a:endParaRPr lang="en-US" b="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−5±</m:t>
                          </m:r>
                          <m:rad>
                            <m:radPr>
                              <m:degHide m:val="on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sSup>
                                <m:sSup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5</m:t>
                                  </m:r>
                                </m:e>
                                <m:sup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−4</m:t>
                              </m:r>
                              <m:d>
                                <m:d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e>
                              </m:d>
                              <m:d>
                                <m:d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−7</m:t>
                                  </m:r>
                                </m:e>
                              </m:d>
                            </m:e>
                          </m:rad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d>
                        </m:den>
                      </m:f>
                    </m:oMath>
                  </m:oMathPara>
                </a14:m>
                <a:endParaRPr lang="en-US" b="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−5±</m:t>
                          </m:r>
                          <m:rad>
                            <m:radPr>
                              <m:degHide m:val="on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53</m:t>
                              </m:r>
                            </m:e>
                          </m:rad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b="0" i="0">
                    <a:latin typeface="Cambria Math" panose="02040503050406030204" pitchFamily="18" charset="0"/>
                  </a:rPr>
                  <a:t>4𝑥^2=375−𝑥^2</a:t>
                </a:r>
                <a:endParaRPr lang="en-US" b="0" i="1" dirty="0">
                  <a:latin typeface="Cambria Math" panose="02040503050406030204" pitchFamily="18" charset="0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b="0" i="0">
                    <a:latin typeface="Cambria Math" panose="02040503050406030204" pitchFamily="18" charset="0"/>
                  </a:rPr>
                  <a:t>5𝑥^2=375</a:t>
                </a:r>
                <a:endParaRPr lang="en-US" dirty="0"/>
              </a:p>
              <a:p>
                <a:r>
                  <a:rPr lang="en-US" dirty="0"/>
                  <a:t>Square roots</a:t>
                </a:r>
              </a:p>
              <a:p>
                <a:r>
                  <a:rPr lang="en-US" b="0" i="0">
                    <a:latin typeface="Cambria Math" panose="02040503050406030204" pitchFamily="18" charset="0"/>
                  </a:rPr>
                  <a:t>𝑥^2=75</a:t>
                </a:r>
                <a:endParaRPr lang="en-US" b="0" dirty="0"/>
              </a:p>
              <a:p>
                <a:r>
                  <a:rPr lang="en-US" b="0" i="0">
                    <a:latin typeface="Cambria Math" panose="02040503050406030204" pitchFamily="18" charset="0"/>
                  </a:rPr>
                  <a:t>𝑥=±5√3</a:t>
                </a:r>
                <a:endParaRPr lang="en-US" dirty="0"/>
              </a:p>
              <a:p>
                <a:endParaRPr lang="en-US" dirty="0"/>
              </a:p>
              <a:p>
                <a:r>
                  <a:rPr lang="en-US" b="0" i="0">
                    <a:latin typeface="Cambria Math" panose="02040503050406030204" pitchFamily="18" charset="0"/>
                  </a:rPr>
                  <a:t>𝑥^2+5𝑥−7=0</a:t>
                </a:r>
                <a:endParaRPr lang="en-US" dirty="0"/>
              </a:p>
              <a:p>
                <a:r>
                  <a:rPr lang="en-US" dirty="0"/>
                  <a:t>Try factoring (doesn’t work)</a:t>
                </a:r>
              </a:p>
              <a:p>
                <a:r>
                  <a:rPr lang="en-US" dirty="0"/>
                  <a:t>Use quadratic formula</a:t>
                </a:r>
              </a:p>
              <a:p>
                <a:r>
                  <a:rPr lang="en-US" b="0" i="0">
                    <a:latin typeface="Cambria Math" panose="02040503050406030204" pitchFamily="18" charset="0"/>
                  </a:rPr>
                  <a:t>𝑥=(−𝑏±√(𝑏^2−4𝑎𝑐))/2𝑎</a:t>
                </a:r>
                <a:endParaRPr lang="en-US" b="0" dirty="0"/>
              </a:p>
              <a:p>
                <a:r>
                  <a:rPr lang="en-US" b="0" i="0">
                    <a:latin typeface="Cambria Math" panose="02040503050406030204" pitchFamily="18" charset="0"/>
                  </a:rPr>
                  <a:t>𝑥=(−5±√(5^2−4(1)(−7) ))/2(1) </a:t>
                </a:r>
                <a:endParaRPr lang="en-US" b="0" dirty="0"/>
              </a:p>
              <a:p>
                <a:r>
                  <a:rPr lang="en-US" b="0" i="0">
                    <a:latin typeface="Cambria Math" panose="02040503050406030204" pitchFamily="18" charset="0"/>
                  </a:rPr>
                  <a:t>𝑥=(−5±√53)/2</a:t>
                </a:r>
                <a:endParaRPr lang="en-US" dirty="0"/>
              </a:p>
              <a:p>
                <a:endParaRPr lang="en-US" dirty="0"/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8F3871B-6469-418C-8A31-C37A8430BC66}" type="slidenum">
              <a:rPr lang="en-US" smtClean="0"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9824539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3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=54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US" dirty="0"/>
              </a:p>
              <a:p>
                <a:r>
                  <a:rPr lang="en-US" dirty="0"/>
                  <a:t>Factor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3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−54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en-US" b="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3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𝑥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−18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en-US" b="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=0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𝑜𝑟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−18=0</m:t>
                      </m:r>
                    </m:oMath>
                  </m:oMathPara>
                </a14:m>
                <a:endParaRPr lang="en-US" b="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=0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𝑜𝑟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18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b="0" i="0">
                    <a:latin typeface="Cambria Math" panose="02040503050406030204" pitchFamily="18" charset="0"/>
                  </a:rPr>
                  <a:t>3𝑥^2=54𝑥</a:t>
                </a:r>
                <a:endParaRPr lang="en-US" dirty="0"/>
              </a:p>
              <a:p>
                <a:r>
                  <a:rPr lang="en-US" dirty="0"/>
                  <a:t>Factor</a:t>
                </a:r>
              </a:p>
              <a:p>
                <a:r>
                  <a:rPr lang="en-US" b="0" i="0">
                    <a:latin typeface="Cambria Math" panose="02040503050406030204" pitchFamily="18" charset="0"/>
                  </a:rPr>
                  <a:t>3𝑥^2−54𝑥=0</a:t>
                </a:r>
                <a:endParaRPr lang="en-US" b="0" dirty="0"/>
              </a:p>
              <a:p>
                <a:r>
                  <a:rPr lang="en-US" b="0" i="0">
                    <a:latin typeface="Cambria Math" panose="02040503050406030204" pitchFamily="18" charset="0"/>
                  </a:rPr>
                  <a:t>3𝑥(𝑥−18)=0</a:t>
                </a:r>
                <a:endParaRPr lang="en-US" b="0" dirty="0"/>
              </a:p>
              <a:p>
                <a:r>
                  <a:rPr lang="en-US" b="0" i="0">
                    <a:latin typeface="Cambria Math" panose="02040503050406030204" pitchFamily="18" charset="0"/>
                  </a:rPr>
                  <a:t>𝑥=0 𝑜𝑟 𝑥−18=0</a:t>
                </a:r>
                <a:endParaRPr lang="en-US" b="0" dirty="0"/>
              </a:p>
              <a:p>
                <a:r>
                  <a:rPr lang="en-US" b="0" i="0">
                    <a:latin typeface="Cambria Math" panose="02040503050406030204" pitchFamily="18" charset="0"/>
                  </a:rPr>
                  <a:t>𝑥=0 𝑜𝑟 18</a:t>
                </a:r>
                <a:endParaRPr lang="en-US" dirty="0"/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8F3871B-6469-418C-8A31-C37A8430BC66}" type="slidenum">
              <a:rPr lang="en-US" smtClean="0"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9997516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85775" y="731838"/>
            <a:ext cx="6502400" cy="36576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Font typeface="+mj-lt"/>
              <a:buAutoNum type="arabicPeriod"/>
            </a:pPr>
            <a:r>
              <a:rPr lang="en-US" dirty="0"/>
              <a:t> </a:t>
            </a:r>
            <a:r>
              <a:rPr lang="en-US" i="1" dirty="0"/>
              <a:t>p</a:t>
            </a:r>
            <a:r>
              <a:rPr lang="en-US" baseline="30000" dirty="0"/>
              <a:t>2</a:t>
            </a:r>
            <a:r>
              <a:rPr lang="en-US" dirty="0"/>
              <a:t> – 4</a:t>
            </a:r>
            <a:r>
              <a:rPr lang="en-US" i="1" dirty="0"/>
              <a:t>p</a:t>
            </a:r>
            <a:r>
              <a:rPr lang="en-US" dirty="0"/>
              <a:t> – 5 </a:t>
            </a:r>
            <a:r>
              <a:rPr lang="en-US" dirty="0">
                <a:sym typeface="Symbol"/>
              </a:rPr>
              <a:t></a:t>
            </a:r>
            <a:r>
              <a:rPr lang="en-US" dirty="0"/>
              <a:t> 0</a:t>
            </a:r>
          </a:p>
          <a:p>
            <a:pPr>
              <a:buFont typeface="+mj-lt"/>
              <a:buAutoNum type="arabicPeriod"/>
            </a:pPr>
            <a:r>
              <a:rPr lang="en-US" dirty="0"/>
              <a:t> (</a:t>
            </a:r>
            <a:r>
              <a:rPr lang="en-US" i="1" dirty="0"/>
              <a:t>p</a:t>
            </a:r>
            <a:r>
              <a:rPr lang="en-US" dirty="0"/>
              <a:t> – 5)(</a:t>
            </a:r>
            <a:r>
              <a:rPr lang="en-US" i="1" dirty="0"/>
              <a:t>p</a:t>
            </a:r>
            <a:r>
              <a:rPr lang="en-US" dirty="0"/>
              <a:t> + 1) </a:t>
            </a:r>
            <a:r>
              <a:rPr lang="en-US" dirty="0">
                <a:sym typeface="Symbol"/>
              </a:rPr>
              <a:t></a:t>
            </a:r>
            <a:r>
              <a:rPr lang="en-US" dirty="0"/>
              <a:t> 0 </a:t>
            </a:r>
          </a:p>
          <a:p>
            <a:pPr marL="483294" lvl="1" indent="-483294"/>
            <a:r>
              <a:rPr lang="en-US" dirty="0"/>
              <a:t>Zeros are 5, −1</a:t>
            </a:r>
          </a:p>
          <a:p>
            <a:pPr>
              <a:buFont typeface="+mj-lt"/>
              <a:buAutoNum type="arabicPeriod" startAt="4"/>
            </a:pPr>
            <a:r>
              <a:rPr lang="en-US" dirty="0"/>
              <a:t> test points = −2, 0, 6</a:t>
            </a:r>
          </a:p>
          <a:p>
            <a:pPr marL="483294" lvl="1" indent="-483294"/>
            <a:r>
              <a:rPr lang="en-US" dirty="0"/>
              <a:t>–2 </a:t>
            </a:r>
            <a:r>
              <a:rPr lang="en-US" dirty="0">
                <a:sym typeface="Wingdings"/>
              </a:rPr>
              <a:t></a:t>
            </a:r>
            <a:r>
              <a:rPr lang="en-US" dirty="0"/>
              <a:t> 4 – 4(−2) </a:t>
            </a:r>
            <a:r>
              <a:rPr lang="en-US" dirty="0">
                <a:sym typeface="Symbol"/>
              </a:rPr>
              <a:t></a:t>
            </a:r>
            <a:r>
              <a:rPr lang="en-US" dirty="0"/>
              <a:t> 5 </a:t>
            </a:r>
            <a:r>
              <a:rPr lang="en-US" dirty="0">
                <a:sym typeface="Wingdings"/>
              </a:rPr>
              <a:t></a:t>
            </a:r>
            <a:r>
              <a:rPr lang="en-US" dirty="0"/>
              <a:t> 12 </a:t>
            </a:r>
            <a:r>
              <a:rPr lang="en-US" dirty="0">
                <a:sym typeface="Symbol"/>
              </a:rPr>
              <a:t></a:t>
            </a:r>
            <a:r>
              <a:rPr lang="en-US" dirty="0"/>
              <a:t> 5 false</a:t>
            </a:r>
          </a:p>
          <a:p>
            <a:pPr marL="483294" lvl="1" indent="-483294"/>
            <a:r>
              <a:rPr lang="en-US" dirty="0"/>
              <a:t>0 </a:t>
            </a:r>
            <a:r>
              <a:rPr lang="en-US" dirty="0">
                <a:sym typeface="Wingdings"/>
              </a:rPr>
              <a:t></a:t>
            </a:r>
            <a:r>
              <a:rPr lang="en-US" dirty="0"/>
              <a:t> 0 – 4(0) </a:t>
            </a:r>
            <a:r>
              <a:rPr lang="en-US" dirty="0">
                <a:sym typeface="Symbol"/>
              </a:rPr>
              <a:t></a:t>
            </a:r>
            <a:r>
              <a:rPr lang="en-US" dirty="0"/>
              <a:t> 5 </a:t>
            </a:r>
            <a:r>
              <a:rPr lang="en-US" dirty="0">
                <a:sym typeface="Wingdings"/>
              </a:rPr>
              <a:t></a:t>
            </a:r>
            <a:r>
              <a:rPr lang="en-US" dirty="0"/>
              <a:t> 0 </a:t>
            </a:r>
            <a:r>
              <a:rPr lang="en-US" dirty="0">
                <a:sym typeface="Symbol"/>
              </a:rPr>
              <a:t></a:t>
            </a:r>
            <a:r>
              <a:rPr lang="en-US" dirty="0"/>
              <a:t> 5 true</a:t>
            </a:r>
          </a:p>
          <a:p>
            <a:pPr marL="483294" lvl="1" indent="-483294"/>
            <a:r>
              <a:rPr lang="en-US" dirty="0"/>
              <a:t>6 </a:t>
            </a:r>
            <a:r>
              <a:rPr lang="en-US" dirty="0">
                <a:sym typeface="Wingdings"/>
              </a:rPr>
              <a:t></a:t>
            </a:r>
            <a:r>
              <a:rPr lang="en-US" dirty="0"/>
              <a:t> 36 – 4(6) </a:t>
            </a:r>
            <a:r>
              <a:rPr lang="en-US" dirty="0">
                <a:sym typeface="Symbol"/>
              </a:rPr>
              <a:t></a:t>
            </a:r>
            <a:r>
              <a:rPr lang="en-US" dirty="0"/>
              <a:t> 5 </a:t>
            </a:r>
            <a:r>
              <a:rPr lang="en-US" dirty="0">
                <a:sym typeface="Wingdings"/>
              </a:rPr>
              <a:t></a:t>
            </a:r>
            <a:r>
              <a:rPr lang="en-US" dirty="0"/>
              <a:t> 12 </a:t>
            </a:r>
            <a:r>
              <a:rPr lang="en-US" dirty="0">
                <a:sym typeface="Symbol"/>
              </a:rPr>
              <a:t></a:t>
            </a:r>
            <a:r>
              <a:rPr lang="en-US" dirty="0"/>
              <a:t> 5 false</a:t>
            </a:r>
          </a:p>
          <a:p>
            <a:pPr>
              <a:buFont typeface="+mj-lt"/>
              <a:buAutoNum type="arabicPeriod" startAt="6"/>
            </a:pPr>
            <a:r>
              <a:rPr lang="en-US" dirty="0"/>
              <a:t> middle region true so –1 </a:t>
            </a:r>
            <a:r>
              <a:rPr lang="en-US" dirty="0">
                <a:sym typeface="Symbol"/>
              </a:rPr>
              <a:t></a:t>
            </a:r>
            <a:r>
              <a:rPr lang="en-US" dirty="0"/>
              <a:t> </a:t>
            </a:r>
            <a:r>
              <a:rPr lang="en-US" i="1" dirty="0"/>
              <a:t>p</a:t>
            </a:r>
            <a:r>
              <a:rPr lang="en-US" dirty="0"/>
              <a:t> </a:t>
            </a:r>
            <a:r>
              <a:rPr lang="en-US" dirty="0">
                <a:sym typeface="Symbol"/>
              </a:rPr>
              <a:t></a:t>
            </a:r>
            <a:r>
              <a:rPr lang="en-US" dirty="0"/>
              <a:t> 5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1F23B6-5C5C-433A-A703-1D846F840A52}" type="slidenum">
              <a:rPr lang="en-US" smtClean="0"/>
              <a:pPr/>
              <a:t>44</a:t>
            </a:fld>
            <a:endParaRPr lang="en-US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−4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&gt;45</m:t>
                      </m:r>
                    </m:oMath>
                  </m:oMathPara>
                </a14:m>
                <a:endParaRPr lang="en-US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−4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−45&gt;0</m:t>
                      </m:r>
                    </m:oMath>
                  </m:oMathPara>
                </a14:m>
                <a:endParaRPr lang="en-US" b="0" dirty="0"/>
              </a:p>
              <a:p>
                <a:r>
                  <a:rPr lang="en-US" dirty="0"/>
                  <a:t>Factor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+5</m:t>
                          </m:r>
                        </m:e>
                      </m:d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−9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&gt;0</m:t>
                      </m:r>
                    </m:oMath>
                  </m:oMathPara>
                </a14:m>
                <a:endParaRPr lang="en-US" b="0" dirty="0"/>
              </a:p>
              <a:p>
                <a:r>
                  <a:rPr lang="en-US" dirty="0"/>
                  <a:t>Zeros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+5=0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𝑜𝑟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−9=0</m:t>
                      </m:r>
                    </m:oMath>
                  </m:oMathPara>
                </a14:m>
                <a:endParaRPr lang="en-US" b="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=−5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𝑜𝑟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9</m:t>
                      </m:r>
                    </m:oMath>
                  </m:oMathPara>
                </a14:m>
                <a:endParaRPr lang="en-US" b="0" dirty="0"/>
              </a:p>
              <a:p>
                <a:r>
                  <a:rPr lang="en-US" dirty="0"/>
                  <a:t>Graph and pick test points (−6, 0, 10)</a:t>
                </a:r>
              </a:p>
              <a:p>
                <a:r>
                  <a:rPr lang="en-US" dirty="0"/>
                  <a:t>Test points</a:t>
                </a:r>
              </a:p>
              <a:p>
                <a:r>
                  <a:rPr lang="en-US" dirty="0"/>
                  <a:t>−6: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−6</m:t>
                            </m:r>
                          </m:e>
                        </m:d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−4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−6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&gt;45 →60&gt;45</m:t>
                    </m:r>
                  </m:oMath>
                </a14:m>
                <a:r>
                  <a:rPr lang="en-US" dirty="0"/>
                  <a:t> true</a:t>
                </a:r>
              </a:p>
              <a:p>
                <a:r>
                  <a:rPr lang="en-US" dirty="0"/>
                  <a:t>0: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e>
                        </m:d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−4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&gt;45 →0&gt;45</m:t>
                    </m:r>
                  </m:oMath>
                </a14:m>
                <a:r>
                  <a:rPr lang="en-US" dirty="0"/>
                  <a:t> false</a:t>
                </a:r>
              </a:p>
              <a:p>
                <a:r>
                  <a:rPr lang="en-US" dirty="0"/>
                  <a:t>10: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10</m:t>
                            </m:r>
                          </m:e>
                        </m:d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−4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10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&gt;45→60&gt;45</m:t>
                    </m:r>
                  </m:oMath>
                </a14:m>
                <a:r>
                  <a:rPr lang="en-US" dirty="0"/>
                  <a:t> true</a:t>
                </a:r>
              </a:p>
              <a:p>
                <a:r>
                  <a:rPr lang="en-US" dirty="0"/>
                  <a:t>Solution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&lt;−5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𝑜𝑟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&gt;9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b="0" i="0">
                    <a:latin typeface="Cambria Math" panose="02040503050406030204" pitchFamily="18" charset="0"/>
                  </a:rPr>
                  <a:t>𝑥^2−4𝑥&gt;45</a:t>
                </a:r>
                <a:endParaRPr lang="en-US" dirty="0"/>
              </a:p>
              <a:p>
                <a:r>
                  <a:rPr lang="en-US" b="0" i="0">
                    <a:latin typeface="Cambria Math" panose="02040503050406030204" pitchFamily="18" charset="0"/>
                  </a:rPr>
                  <a:t>𝑥^2−4𝑥−45&gt;0</a:t>
                </a:r>
                <a:endParaRPr lang="en-US" b="0" dirty="0"/>
              </a:p>
              <a:p>
                <a:r>
                  <a:rPr lang="en-US" dirty="0"/>
                  <a:t>Factor</a:t>
                </a:r>
              </a:p>
              <a:p>
                <a:r>
                  <a:rPr lang="en-US" b="0" i="0">
                    <a:latin typeface="Cambria Math" panose="02040503050406030204" pitchFamily="18" charset="0"/>
                  </a:rPr>
                  <a:t>(𝑥+5)(𝑥−9)&gt;0</a:t>
                </a:r>
                <a:endParaRPr lang="en-US" b="0" dirty="0"/>
              </a:p>
              <a:p>
                <a:r>
                  <a:rPr lang="en-US" dirty="0"/>
                  <a:t>Zeros</a:t>
                </a:r>
              </a:p>
              <a:p>
                <a:r>
                  <a:rPr lang="en-US" b="0" i="0">
                    <a:latin typeface="Cambria Math" panose="02040503050406030204" pitchFamily="18" charset="0"/>
                  </a:rPr>
                  <a:t>𝑥+5=0 𝑜𝑟 𝑥−9=0</a:t>
                </a:r>
                <a:endParaRPr lang="en-US" b="0" dirty="0"/>
              </a:p>
              <a:p>
                <a:r>
                  <a:rPr lang="en-US" b="0" i="0">
                    <a:latin typeface="Cambria Math" panose="02040503050406030204" pitchFamily="18" charset="0"/>
                  </a:rPr>
                  <a:t>𝑥=−5 𝑜𝑟 9</a:t>
                </a:r>
                <a:endParaRPr lang="en-US" b="0" dirty="0"/>
              </a:p>
              <a:p>
                <a:r>
                  <a:rPr lang="en-US" dirty="0"/>
                  <a:t>Graph and pick test points (−6, 0, 10)</a:t>
                </a:r>
              </a:p>
              <a:p>
                <a:r>
                  <a:rPr lang="en-US" dirty="0"/>
                  <a:t>Test points</a:t>
                </a:r>
              </a:p>
              <a:p>
                <a:r>
                  <a:rPr lang="en-US" dirty="0"/>
                  <a:t>−6: </a:t>
                </a:r>
                <a:r>
                  <a:rPr lang="en-US" b="0" i="0">
                    <a:latin typeface="Cambria Math" panose="02040503050406030204" pitchFamily="18" charset="0"/>
                  </a:rPr>
                  <a:t>(−6)^2−4(−6)&gt;45 →60&gt;45</a:t>
                </a:r>
                <a:r>
                  <a:rPr lang="en-US" dirty="0"/>
                  <a:t> true</a:t>
                </a:r>
              </a:p>
              <a:p>
                <a:r>
                  <a:rPr lang="en-US" dirty="0"/>
                  <a:t>0: </a:t>
                </a:r>
                <a:r>
                  <a:rPr lang="en-US" b="0" i="0">
                    <a:latin typeface="Cambria Math" panose="02040503050406030204" pitchFamily="18" charset="0"/>
                  </a:rPr>
                  <a:t>(0)^2−4(0)&gt;45 →0&gt;45</a:t>
                </a:r>
                <a:r>
                  <a:rPr lang="en-US" dirty="0"/>
                  <a:t> false</a:t>
                </a:r>
              </a:p>
              <a:p>
                <a:r>
                  <a:rPr lang="en-US" dirty="0"/>
                  <a:t>10: </a:t>
                </a:r>
                <a:r>
                  <a:rPr lang="en-US" b="0" i="0">
                    <a:latin typeface="Cambria Math" panose="02040503050406030204" pitchFamily="18" charset="0"/>
                  </a:rPr>
                  <a:t>(10)^2−4(10)&gt;45→60&gt;45</a:t>
                </a:r>
                <a:r>
                  <a:rPr lang="en-US" dirty="0"/>
                  <a:t> true</a:t>
                </a:r>
              </a:p>
              <a:p>
                <a:r>
                  <a:rPr lang="en-US" dirty="0"/>
                  <a:t>Solution</a:t>
                </a:r>
              </a:p>
              <a:p>
                <a:r>
                  <a:rPr lang="en-US" b="0" i="0">
                    <a:latin typeface="Cambria Math" panose="02040503050406030204" pitchFamily="18" charset="0"/>
                  </a:rPr>
                  <a:t>𝑥&lt;−5 𝑜𝑟 𝑥&gt;9</a:t>
                </a:r>
                <a:endParaRPr lang="en-US" dirty="0"/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8F3871B-6469-418C-8A31-C37A8430BC66}" type="slidenum">
              <a:rPr lang="en-US" smtClean="0"/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5706022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85775" y="731838"/>
            <a:ext cx="6502400" cy="36576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2x</a:t>
            </a:r>
            <a:r>
              <a:rPr lang="en-US" baseline="30000" dirty="0"/>
              <a:t>2</a:t>
            </a:r>
            <a:r>
              <a:rPr lang="en-US" baseline="0" dirty="0"/>
              <a:t> + 4x – 6 ≤ 0 when -3 ≤ x ≤ 1</a:t>
            </a:r>
          </a:p>
          <a:p>
            <a:pPr defTabSz="984302"/>
            <a:r>
              <a:rPr lang="en-US" dirty="0"/>
              <a:t>2x</a:t>
            </a:r>
            <a:r>
              <a:rPr lang="en-US" baseline="30000" dirty="0"/>
              <a:t>2</a:t>
            </a:r>
            <a:r>
              <a:rPr lang="en-US" baseline="0" dirty="0"/>
              <a:t> + 4x – 6 ≥ 0 when x ≤ -3 or x ≥ 1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1F23B6-5C5C-433A-A703-1D846F840A52}" type="slidenum">
              <a:rPr lang="en-US" smtClean="0"/>
              <a:pPr/>
              <a:t>46</a:t>
            </a:fld>
            <a:endParaRPr lang="en-US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−20&gt;0</m:t>
                      </m:r>
                    </m:oMath>
                  </m:oMathPara>
                </a14:m>
                <a:endParaRPr lang="en-US" dirty="0"/>
              </a:p>
              <a:p>
                <a:r>
                  <a:rPr lang="en-US" dirty="0"/>
                  <a:t>Factor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+5</m:t>
                          </m:r>
                        </m:e>
                      </m:d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−4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&gt;0</m:t>
                      </m:r>
                    </m:oMath>
                  </m:oMathPara>
                </a14:m>
                <a:endParaRPr lang="en-US" b="0" dirty="0"/>
              </a:p>
              <a:p>
                <a:r>
                  <a:rPr lang="en-US" dirty="0"/>
                  <a:t>Zeros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+5=0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𝑜𝑟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−4=0</m:t>
                      </m:r>
                    </m:oMath>
                  </m:oMathPara>
                </a14:m>
                <a:endParaRPr lang="en-US" b="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=−5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𝑜𝑟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=4</m:t>
                      </m:r>
                    </m:oMath>
                  </m:oMathPara>
                </a14:m>
                <a:endParaRPr lang="en-US" b="0" dirty="0"/>
              </a:p>
              <a:p>
                <a:r>
                  <a:rPr lang="en-US" dirty="0"/>
                  <a:t>Plot the zeros</a:t>
                </a:r>
              </a:p>
              <a:p>
                <a:r>
                  <a:rPr lang="en-US" dirty="0"/>
                  <a:t>Sketch quick graph of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−20</m:t>
                    </m:r>
                  </m:oMath>
                </a14:m>
                <a:endParaRPr lang="en-US" dirty="0"/>
              </a:p>
              <a:p>
                <a:r>
                  <a:rPr lang="en-US" dirty="0"/>
                  <a:t>	Opens up</a:t>
                </a:r>
              </a:p>
              <a:p>
                <a:r>
                  <a:rPr lang="en-US" dirty="0"/>
                  <a:t>Because </a:t>
                </a:r>
                <a:r>
                  <a:rPr lang="en-US" baseline="0" dirty="0"/>
                  <a:t>&gt; 0, choose the </a:t>
                </a:r>
                <a:r>
                  <a:rPr lang="en-US" i="1" baseline="0" dirty="0"/>
                  <a:t>x</a:t>
                </a:r>
                <a:r>
                  <a:rPr lang="en-US" i="0" baseline="0" dirty="0"/>
                  <a:t>-values where the graph is above the </a:t>
                </a:r>
                <a:r>
                  <a:rPr lang="en-US" i="1" baseline="0" dirty="0"/>
                  <a:t>x</a:t>
                </a:r>
                <a:r>
                  <a:rPr lang="en-US" i="0" baseline="0" dirty="0"/>
                  <a:t>-axis.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baseline="0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b="0" i="1" baseline="0" smtClean="0">
                          <a:latin typeface="Cambria Math" panose="02040503050406030204" pitchFamily="18" charset="0"/>
                        </a:rPr>
                        <m:t>&lt;−5 </m:t>
                      </m:r>
                      <m:r>
                        <a:rPr lang="en-US" b="0" i="1" baseline="0" smtClean="0">
                          <a:latin typeface="Cambria Math" panose="02040503050406030204" pitchFamily="18" charset="0"/>
                        </a:rPr>
                        <m:t>𝑜𝑟</m:t>
                      </m:r>
                      <m:r>
                        <a:rPr lang="en-US" b="0" i="1" baseline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0" i="1" baseline="0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b="0" i="1" baseline="0" smtClean="0">
                          <a:latin typeface="Cambria Math" panose="02040503050406030204" pitchFamily="18" charset="0"/>
                        </a:rPr>
                        <m:t>&gt;4</m:t>
                      </m:r>
                    </m:oMath>
                  </m:oMathPara>
                </a14:m>
                <a:endParaRPr lang="en-US" baseline="0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b="0" i="0">
                    <a:latin typeface="Cambria Math" panose="02040503050406030204" pitchFamily="18" charset="0"/>
                  </a:rPr>
                  <a:t>𝑥^2+𝑥−20&gt;0</a:t>
                </a:r>
                <a:endParaRPr lang="en-US" dirty="0"/>
              </a:p>
              <a:p>
                <a:r>
                  <a:rPr lang="en-US" dirty="0"/>
                  <a:t>Factor</a:t>
                </a:r>
              </a:p>
              <a:p>
                <a:r>
                  <a:rPr lang="en-US" b="0" i="0">
                    <a:latin typeface="Cambria Math" panose="02040503050406030204" pitchFamily="18" charset="0"/>
                  </a:rPr>
                  <a:t>(𝑥+5)(𝑥−4)&gt;0</a:t>
                </a:r>
                <a:endParaRPr lang="en-US" b="0" dirty="0"/>
              </a:p>
              <a:p>
                <a:r>
                  <a:rPr lang="en-US" dirty="0"/>
                  <a:t>Zeros</a:t>
                </a:r>
              </a:p>
              <a:p>
                <a:r>
                  <a:rPr lang="en-US" b="0" i="0">
                    <a:latin typeface="Cambria Math" panose="02040503050406030204" pitchFamily="18" charset="0"/>
                  </a:rPr>
                  <a:t>𝑥+5=0 𝑜𝑟 𝑥−4=0</a:t>
                </a:r>
                <a:endParaRPr lang="en-US" b="0" dirty="0"/>
              </a:p>
              <a:p>
                <a:r>
                  <a:rPr lang="en-US" b="0" i="0">
                    <a:latin typeface="Cambria Math" panose="02040503050406030204" pitchFamily="18" charset="0"/>
                  </a:rPr>
                  <a:t>𝑥=−5 𝑜𝑟 𝑥=4</a:t>
                </a:r>
                <a:endParaRPr lang="en-US" b="0" dirty="0"/>
              </a:p>
              <a:p>
                <a:r>
                  <a:rPr lang="en-US" dirty="0"/>
                  <a:t>Plot the zeros</a:t>
                </a:r>
              </a:p>
              <a:p>
                <a:r>
                  <a:rPr lang="en-US" dirty="0"/>
                  <a:t>Sketch quick graph of </a:t>
                </a:r>
                <a:r>
                  <a:rPr lang="en-US" b="0" i="0">
                    <a:latin typeface="Cambria Math" panose="02040503050406030204" pitchFamily="18" charset="0"/>
                  </a:rPr>
                  <a:t>𝑥^2+𝑥−20</a:t>
                </a:r>
                <a:endParaRPr lang="en-US" dirty="0"/>
              </a:p>
              <a:p>
                <a:r>
                  <a:rPr lang="en-US" dirty="0"/>
                  <a:t>	Opens up</a:t>
                </a:r>
              </a:p>
              <a:p>
                <a:r>
                  <a:rPr lang="en-US" dirty="0"/>
                  <a:t>Because </a:t>
                </a:r>
                <a:r>
                  <a:rPr lang="en-US" baseline="0" dirty="0"/>
                  <a:t>&gt; 0, choose the </a:t>
                </a:r>
                <a:r>
                  <a:rPr lang="en-US" i="1" baseline="0" dirty="0"/>
                  <a:t>x</a:t>
                </a:r>
                <a:r>
                  <a:rPr lang="en-US" i="0" baseline="0" dirty="0"/>
                  <a:t>-values where the graph is above the </a:t>
                </a:r>
                <a:r>
                  <a:rPr lang="en-US" i="1" baseline="0" dirty="0"/>
                  <a:t>x</a:t>
                </a:r>
                <a:r>
                  <a:rPr lang="en-US" i="0" baseline="0" dirty="0"/>
                  <a:t>-axis.</a:t>
                </a:r>
              </a:p>
              <a:p>
                <a:r>
                  <a:rPr lang="en-US" b="0" i="0" baseline="0">
                    <a:latin typeface="Cambria Math" panose="02040503050406030204" pitchFamily="18" charset="0"/>
                  </a:rPr>
                  <a:t>𝑥&lt;−5 𝑜𝑟 𝑥&gt;4</a:t>
                </a:r>
                <a:endParaRPr lang="en-US" baseline="0" dirty="0"/>
              </a:p>
              <a:p>
                <a:endParaRPr lang="en-US" dirty="0"/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8F3871B-6469-418C-8A31-C37A8430BC66}" type="slidenum">
              <a:rPr lang="en-US" smtClean="0"/>
              <a:t>47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3989488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−2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−9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−4≥0</m:t>
                      </m:r>
                    </m:oMath>
                  </m:oMathPara>
                </a14:m>
                <a:endParaRPr lang="en-US" dirty="0"/>
              </a:p>
              <a:p>
                <a:r>
                  <a:rPr lang="en-US" dirty="0"/>
                  <a:t>Factor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+1</m:t>
                          </m:r>
                        </m:e>
                      </m:d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−4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≥0</m:t>
                      </m:r>
                    </m:oMath>
                  </m:oMathPara>
                </a14:m>
                <a:endParaRPr lang="en-US" b="0" dirty="0"/>
              </a:p>
              <a:p>
                <a:r>
                  <a:rPr lang="en-US" dirty="0"/>
                  <a:t>Zeros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+1=0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𝑜𝑟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−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−4=0</m:t>
                      </m:r>
                    </m:oMath>
                  </m:oMathPara>
                </a14:m>
                <a:endParaRPr lang="en-US" b="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=−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𝑜𝑟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=−4</m:t>
                      </m:r>
                    </m:oMath>
                  </m:oMathPara>
                </a14:m>
                <a:endParaRPr lang="en-US" b="0" dirty="0"/>
              </a:p>
              <a:p>
                <a:r>
                  <a:rPr lang="en-US" dirty="0"/>
                  <a:t>Plot the zeros</a:t>
                </a:r>
              </a:p>
              <a:p>
                <a:r>
                  <a:rPr lang="en-US" dirty="0"/>
                  <a:t>Sketch quick graph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−2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−9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−4</m:t>
                    </m:r>
                  </m:oMath>
                </a14:m>
                <a:endParaRPr lang="en-US" dirty="0"/>
              </a:p>
              <a:p>
                <a:r>
                  <a:rPr lang="en-US" dirty="0"/>
                  <a:t>	Opens down</a:t>
                </a:r>
              </a:p>
              <a:p>
                <a:r>
                  <a:rPr lang="en-US" dirty="0"/>
                  <a:t>Because </a:t>
                </a:r>
                <a:r>
                  <a:rPr lang="en-US" baseline="0" dirty="0"/>
                  <a:t>≥ 0, choose the </a:t>
                </a:r>
                <a:r>
                  <a:rPr lang="en-US" i="1" baseline="0" dirty="0"/>
                  <a:t>x</a:t>
                </a:r>
                <a:r>
                  <a:rPr lang="en-US" i="0" baseline="0" dirty="0"/>
                  <a:t>-values where the graph is above the </a:t>
                </a:r>
                <a:r>
                  <a:rPr lang="en-US" i="1" baseline="0" dirty="0"/>
                  <a:t>x</a:t>
                </a:r>
                <a:r>
                  <a:rPr lang="en-US" i="0" baseline="0" dirty="0"/>
                  <a:t>-axis.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baseline="0" smtClean="0">
                          <a:latin typeface="Cambria Math" panose="02040503050406030204" pitchFamily="18" charset="0"/>
                        </a:rPr>
                        <m:t>−4≤</m:t>
                      </m:r>
                      <m:r>
                        <a:rPr lang="en-US" b="0" i="1" baseline="0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b="0" i="1" baseline="0" smtClean="0">
                          <a:latin typeface="Cambria Math" panose="02040503050406030204" pitchFamily="18" charset="0"/>
                        </a:rPr>
                        <m:t>≤−</m:t>
                      </m:r>
                      <m:f>
                        <m:fPr>
                          <m:ctrlPr>
                            <a:rPr lang="en-US" b="0" i="1" baseline="0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baseline="0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b="0" i="1" baseline="0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US" baseline="0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b="0" i="0">
                    <a:latin typeface="Cambria Math" panose="02040503050406030204" pitchFamily="18" charset="0"/>
                  </a:rPr>
                  <a:t>−2𝑥^2−9𝑥−4≥0</a:t>
                </a:r>
                <a:endParaRPr lang="en-US" dirty="0"/>
              </a:p>
              <a:p>
                <a:r>
                  <a:rPr lang="en-US" dirty="0"/>
                  <a:t>Factor</a:t>
                </a:r>
              </a:p>
              <a:p>
                <a:r>
                  <a:rPr lang="en-US" b="0" i="0">
                    <a:latin typeface="Cambria Math" panose="02040503050406030204" pitchFamily="18" charset="0"/>
                  </a:rPr>
                  <a:t>(2𝑥+1)(−𝑥−4)≥0</a:t>
                </a:r>
                <a:endParaRPr lang="en-US" b="0" dirty="0"/>
              </a:p>
              <a:p>
                <a:r>
                  <a:rPr lang="en-US" dirty="0"/>
                  <a:t>Zeros</a:t>
                </a:r>
              </a:p>
              <a:p>
                <a:r>
                  <a:rPr lang="en-US" b="0" i="0">
                    <a:latin typeface="Cambria Math" panose="02040503050406030204" pitchFamily="18" charset="0"/>
                  </a:rPr>
                  <a:t>2𝑥+1=0 𝑜𝑟 −𝑥−4=0</a:t>
                </a:r>
                <a:endParaRPr lang="en-US" b="0" dirty="0"/>
              </a:p>
              <a:p>
                <a:r>
                  <a:rPr lang="en-US" b="0" i="0">
                    <a:latin typeface="Cambria Math" panose="02040503050406030204" pitchFamily="18" charset="0"/>
                  </a:rPr>
                  <a:t>𝑥=−1/2  𝑜𝑟 𝑥=−4</a:t>
                </a:r>
                <a:endParaRPr lang="en-US" b="0" dirty="0"/>
              </a:p>
              <a:p>
                <a:r>
                  <a:rPr lang="en-US" dirty="0"/>
                  <a:t>Plot the zeros</a:t>
                </a:r>
              </a:p>
              <a:p>
                <a:r>
                  <a:rPr lang="en-US" dirty="0"/>
                  <a:t>Sketch quick graph of </a:t>
                </a:r>
                <a:r>
                  <a:rPr lang="en-US" b="0" i="0">
                    <a:latin typeface="Cambria Math" panose="02040503050406030204" pitchFamily="18" charset="0"/>
                  </a:rPr>
                  <a:t>−2𝑥^2−9𝑥−4</a:t>
                </a:r>
                <a:endParaRPr lang="en-US" dirty="0"/>
              </a:p>
              <a:p>
                <a:r>
                  <a:rPr lang="en-US" dirty="0"/>
                  <a:t>	Opens down</a:t>
                </a:r>
              </a:p>
              <a:p>
                <a:r>
                  <a:rPr lang="en-US" dirty="0"/>
                  <a:t>Because </a:t>
                </a:r>
                <a:r>
                  <a:rPr lang="en-US" baseline="0" dirty="0"/>
                  <a:t>≥ 0, choose the </a:t>
                </a:r>
                <a:r>
                  <a:rPr lang="en-US" i="1" baseline="0" dirty="0"/>
                  <a:t>x</a:t>
                </a:r>
                <a:r>
                  <a:rPr lang="en-US" i="0" baseline="0" dirty="0"/>
                  <a:t>-values where the graph is above the </a:t>
                </a:r>
                <a:r>
                  <a:rPr lang="en-US" i="1" baseline="0" dirty="0"/>
                  <a:t>x</a:t>
                </a:r>
                <a:r>
                  <a:rPr lang="en-US" i="0" baseline="0" dirty="0"/>
                  <a:t>-axis.</a:t>
                </a:r>
              </a:p>
              <a:p>
                <a:r>
                  <a:rPr lang="en-US" b="0" i="0" baseline="0">
                    <a:latin typeface="Cambria Math" panose="02040503050406030204" pitchFamily="18" charset="0"/>
                  </a:rPr>
                  <a:t>−4≤𝑥≤−1/2</a:t>
                </a:r>
                <a:endParaRPr lang="en-US" baseline="0" dirty="0"/>
              </a:p>
              <a:p>
                <a:endParaRPr lang="en-US" dirty="0"/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8F3871B-6469-418C-8A31-C37A8430BC66}" type="slidenum">
              <a:rPr lang="en-US" smtClean="0"/>
              <a:t>48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969543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7988" y="696913"/>
            <a:ext cx="6191250" cy="34829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−3</a:t>
            </a:r>
            <a:r>
              <a:rPr lang="en-US" i="1" dirty="0"/>
              <a:t>i</a:t>
            </a:r>
            <a:r>
              <a:rPr lang="en-US" dirty="0"/>
              <a:t> – </a:t>
            </a:r>
            <a:r>
              <a:rPr lang="en-US" i="1" dirty="0"/>
              <a:t>i</a:t>
            </a:r>
            <a:r>
              <a:rPr lang="en-US" baseline="30000" dirty="0"/>
              <a:t>2</a:t>
            </a:r>
            <a:r>
              <a:rPr lang="en-US" dirty="0"/>
              <a:t> = −</a:t>
            </a:r>
            <a:r>
              <a:rPr lang="en-US" i="0" dirty="0"/>
              <a:t>3</a:t>
            </a:r>
            <a:r>
              <a:rPr lang="en-US" i="1" dirty="0"/>
              <a:t>i</a:t>
            </a:r>
            <a:r>
              <a:rPr lang="en-US" i="0" dirty="0"/>
              <a:t> – (−1) = 1</a:t>
            </a:r>
            <a:r>
              <a:rPr lang="en-US" dirty="0"/>
              <a:t> – 3</a:t>
            </a:r>
            <a:r>
              <a:rPr lang="en-US" i="1" dirty="0"/>
              <a:t>i</a:t>
            </a:r>
          </a:p>
          <a:p>
            <a:endParaRPr lang="en-US" i="1" dirty="0"/>
          </a:p>
          <a:p>
            <a:r>
              <a:rPr lang="en-US" dirty="0"/>
              <a:t>−12 – 4</a:t>
            </a:r>
            <a:r>
              <a:rPr lang="en-US" i="1" dirty="0"/>
              <a:t>i</a:t>
            </a:r>
            <a:r>
              <a:rPr lang="en-US" dirty="0"/>
              <a:t> – 18</a:t>
            </a:r>
            <a:r>
              <a:rPr lang="en-US" i="1" dirty="0"/>
              <a:t>i</a:t>
            </a:r>
            <a:r>
              <a:rPr lang="en-US" dirty="0"/>
              <a:t> – 6</a:t>
            </a:r>
            <a:r>
              <a:rPr lang="en-US" i="1" dirty="0"/>
              <a:t>i</a:t>
            </a:r>
            <a:r>
              <a:rPr lang="en-US" baseline="30000" dirty="0"/>
              <a:t>2</a:t>
            </a:r>
            <a:r>
              <a:rPr lang="en-US" dirty="0"/>
              <a:t> = −12 – 22</a:t>
            </a:r>
            <a:r>
              <a:rPr lang="en-US" i="1" dirty="0"/>
              <a:t>i</a:t>
            </a:r>
            <a:r>
              <a:rPr lang="en-US" i="0" dirty="0"/>
              <a:t> – 6(−1) = </a:t>
            </a:r>
            <a:r>
              <a:rPr lang="en-US" dirty="0"/>
              <a:t> −6 – 22</a:t>
            </a:r>
            <a:r>
              <a:rPr lang="en-US" i="1" dirty="0"/>
              <a:t>i</a:t>
            </a:r>
          </a:p>
          <a:p>
            <a:pPr marL="0" lvl="1" defTabSz="931134">
              <a:defRPr/>
            </a:pPr>
            <a:endParaRPr lang="en-US" dirty="0"/>
          </a:p>
          <a:p>
            <a:pPr marL="0" lvl="1" defTabSz="931134">
              <a:defRPr/>
            </a:pPr>
            <a:r>
              <a:rPr lang="en-US" dirty="0"/>
              <a:t>1 – 2</a:t>
            </a:r>
            <a:r>
              <a:rPr lang="en-US" i="1" dirty="0"/>
              <a:t>i</a:t>
            </a:r>
            <a:r>
              <a:rPr lang="en-US" dirty="0"/>
              <a:t> + 2i – 4</a:t>
            </a:r>
            <a:r>
              <a:rPr lang="en-US" i="1" dirty="0"/>
              <a:t>i</a:t>
            </a:r>
            <a:r>
              <a:rPr lang="en-US" baseline="30000" dirty="0"/>
              <a:t>2</a:t>
            </a:r>
            <a:r>
              <a:rPr lang="en-US" dirty="0"/>
              <a:t> = 1 – 4(−1) = 5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B84537-6C9B-4BD2-9C13-1911E259CFA5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7988" y="696913"/>
            <a:ext cx="6191250" cy="34829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1F23B6-5C5C-433A-A703-1D846F840A52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7988" y="696913"/>
            <a:ext cx="6191250" cy="3482975"/>
          </a:xfrm>
        </p:spPr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>
                <a:norm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2−7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1+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2−7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e>
                          </m:d>
                        </m:num>
                        <m:den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1+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e>
                          </m:d>
                        </m:den>
                      </m:f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1−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e>
                          </m:d>
                        </m:num>
                        <m:den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1−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e>
                          </m:d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2−2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−7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+7</m:t>
                          </m:r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1−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2−9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+7</m:t>
                          </m:r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e>
                          </m:d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1−</m:t>
                          </m:r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e>
                          </m:d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−5−9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=−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9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𝑖</m:t>
                      </m:r>
                    </m:oMath>
                  </m:oMathPara>
                </a14:m>
                <a:endParaRPr lang="en-US" dirty="0"/>
              </a:p>
              <a:p>
                <a:endParaRPr lang="en-US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2−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2+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e>
                          </m:d>
                        </m:num>
                        <m:den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2−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e>
                          </m:d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2+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e>
                          </m:d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+2</m:t>
                          </m:r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4+2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−2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+2</m:t>
                          </m:r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e>
                          </m:d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4−</m:t>
                          </m:r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e>
                          </m:d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−2+4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=−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𝑖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b="0" i="0">
                    <a:latin typeface="Cambria Math" panose="02040503050406030204" pitchFamily="18" charset="0"/>
                  </a:rPr>
                  <a:t>(2−7𝑖)/(1+𝑖)=((2−7𝑖))/((1+𝑖) )  ((1−𝑖))/((1−𝑖) )=(2−2𝑖−7𝑖+7𝑖^2)/(1−𝑖+𝑖−𝑖^2 )=(2−9𝑖+7(−1))/(1−(−1) )=(−5−9𝑖)/2=−5/2−9/2 𝑖</a:t>
                </a:r>
                <a:endParaRPr lang="en-US" dirty="0"/>
              </a:p>
              <a:p>
                <a:endParaRPr lang="en-US" dirty="0"/>
              </a:p>
              <a:p>
                <a:r>
                  <a:rPr lang="en-US" b="0" i="0">
                    <a:latin typeface="Cambria Math" panose="02040503050406030204" pitchFamily="18" charset="0"/>
                  </a:rPr>
                  <a:t>2𝑖/(2−𝑖)=2𝑖(2+𝑖)/(2−𝑖)(2+𝑖) =(4𝑖+2𝑖^2)/(4+2𝑖−2𝑖−𝑖^2 )=(4𝑖+2(−1))/(4−(−1) )=(−2+4𝑖)/5=−2/5+4/5 𝑖</a:t>
                </a:r>
                <a:endParaRPr lang="en-US" dirty="0"/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B84537-6C9B-4BD2-9C13-1911E259CFA5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7988" y="696913"/>
            <a:ext cx="6191250" cy="34829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1F23B6-5C5C-433A-A703-1D846F840A52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7988" y="696913"/>
            <a:ext cx="6191250" cy="34829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(</a:t>
            </a:r>
            <a:r>
              <a:rPr lang="en-US" i="1" dirty="0"/>
              <a:t>x</a:t>
            </a:r>
            <a:r>
              <a:rPr lang="en-US" dirty="0"/>
              <a:t> – 6)(</a:t>
            </a:r>
            <a:r>
              <a:rPr lang="en-US" i="1" dirty="0"/>
              <a:t>x</a:t>
            </a:r>
            <a:r>
              <a:rPr lang="en-US" dirty="0"/>
              <a:t> + 3)</a:t>
            </a:r>
          </a:p>
          <a:p>
            <a:endParaRPr lang="en-US" dirty="0"/>
          </a:p>
          <a:p>
            <a:r>
              <a:rPr lang="en-US" dirty="0"/>
              <a:t>Cannot</a:t>
            </a:r>
            <a:r>
              <a:rPr lang="en-US" baseline="0" dirty="0"/>
              <a:t> be factored</a:t>
            </a:r>
          </a:p>
          <a:p>
            <a:endParaRPr lang="en-US" baseline="0" dirty="0"/>
          </a:p>
          <a:p>
            <a:r>
              <a:rPr lang="en-US" baseline="0" dirty="0"/>
              <a:t>(</a:t>
            </a:r>
            <a:r>
              <a:rPr lang="en-US" i="1" baseline="0" dirty="0"/>
              <a:t>r</a:t>
            </a:r>
            <a:r>
              <a:rPr lang="en-US" baseline="0" dirty="0"/>
              <a:t> + 9)(</a:t>
            </a:r>
            <a:r>
              <a:rPr lang="en-US" i="1" baseline="0" dirty="0"/>
              <a:t>r</a:t>
            </a:r>
            <a:r>
              <a:rPr lang="en-US" baseline="0" dirty="0"/>
              <a:t> – 7)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1F23B6-5C5C-433A-A703-1D846F840A52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7988" y="696913"/>
            <a:ext cx="6191250" cy="34829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lvl="2" defTabSz="931134">
              <a:buFont typeface="Wingdings"/>
              <a:buNone/>
              <a:defRPr/>
            </a:pPr>
            <a:r>
              <a:rPr lang="en-US" dirty="0"/>
              <a:t>2(7</a:t>
            </a:r>
            <a:r>
              <a:rPr lang="en-US" i="1" dirty="0"/>
              <a:t>x</a:t>
            </a:r>
            <a:r>
              <a:rPr lang="en-US" baseline="30000" dirty="0"/>
              <a:t>2</a:t>
            </a:r>
            <a:r>
              <a:rPr lang="en-US" dirty="0"/>
              <a:t> + </a:t>
            </a:r>
            <a:r>
              <a:rPr lang="en-US" i="1" dirty="0"/>
              <a:t>x</a:t>
            </a:r>
            <a:r>
              <a:rPr lang="en-US" dirty="0"/>
              <a:t> – 6) </a:t>
            </a:r>
            <a:r>
              <a:rPr lang="en-US" dirty="0">
                <a:sym typeface="Wingdings"/>
              </a:rPr>
              <a:t></a:t>
            </a:r>
            <a:r>
              <a:rPr lang="en-US" dirty="0"/>
              <a:t> 2(7</a:t>
            </a:r>
            <a:r>
              <a:rPr lang="en-US" i="1" dirty="0"/>
              <a:t>x</a:t>
            </a:r>
            <a:r>
              <a:rPr lang="en-US" dirty="0"/>
              <a:t> – 6)(</a:t>
            </a:r>
            <a:r>
              <a:rPr lang="en-US" i="1" dirty="0"/>
              <a:t>x</a:t>
            </a:r>
            <a:r>
              <a:rPr lang="en-US" dirty="0"/>
              <a:t> + 1)</a:t>
            </a:r>
          </a:p>
          <a:p>
            <a:pPr marL="0" lvl="2" defTabSz="931134">
              <a:buFont typeface="Wingdings"/>
              <a:buNone/>
              <a:defRPr/>
            </a:pPr>
            <a:endParaRPr lang="en-US" dirty="0"/>
          </a:p>
          <a:p>
            <a:pPr marL="0" lvl="2" defTabSz="931134">
              <a:buFont typeface="Wingdings"/>
              <a:buNone/>
              <a:defRPr/>
            </a:pPr>
            <a:r>
              <a:rPr lang="en-US" dirty="0"/>
              <a:t>3</a:t>
            </a:r>
            <a:r>
              <a:rPr lang="en-US" i="1" dirty="0"/>
              <a:t>x</a:t>
            </a:r>
            <a:r>
              <a:rPr lang="en-US" dirty="0"/>
              <a:t>(</a:t>
            </a:r>
            <a:r>
              <a:rPr lang="en-US" i="1" dirty="0"/>
              <a:t>x</a:t>
            </a:r>
            <a:r>
              <a:rPr lang="en-US" dirty="0"/>
              <a:t> – 6)</a:t>
            </a:r>
          </a:p>
          <a:p>
            <a:pPr marL="0" lvl="2" defTabSz="931134">
              <a:buFont typeface="Wingdings"/>
              <a:buChar char="à"/>
              <a:defRPr/>
            </a:pP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B84537-6C9B-4BD2-9C13-1911E259CFA5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AEF7D3-C5B8-4515-87DB-F14A5419261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4470400"/>
            <a:ext cx="12192000" cy="2387600"/>
          </a:xfrm>
        </p:spPr>
        <p:txBody>
          <a:bodyPr anchor="ctr"/>
          <a:lstStyle>
            <a:lvl1pPr algn="ctr"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97003A0-BA7E-42BC-8D3E-81A3FD95EA9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0" y="6350"/>
            <a:ext cx="9144000" cy="1655762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AAF2FB0-0411-4A21-987D-7398240BE7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52FED1-28A6-4F0E-B76D-CFA9CBC2530D}" type="datetime1">
              <a:rPr lang="en-US" smtClean="0"/>
              <a:t>11/1/2022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1527A89-C23D-4541-AC5C-AB32AABEFD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09CE9E8-D201-4FF9-8A01-6D115317C1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38D7FC-D340-41FE-ADC4-89F0C0F013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48386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90FD34-1F21-484D-A7C6-E73FACE44D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C369D8C-ADD7-4DB9-BF15-EAD36C11AE4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D90CC5B-15AD-4AE7-BEEA-3BCA725471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6E988B-668F-4F89-B173-7DCA34C5FDEF}" type="datetime1">
              <a:rPr lang="en-US" smtClean="0"/>
              <a:t>11/1/2022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186690A-3F87-4CF8-9358-AF35AECF2E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510F491-56B4-48C6-83B5-713FA115CD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38D7FC-D340-41FE-ADC4-89F0C0F013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9500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AC604E3-54F0-4C0B-AFFB-177ADD09C5D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34F726D-D6D0-4830-B0A5-E06110F9D95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B909515-6BE1-447B-93E9-EB328EE0B1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3F15AF-4A83-4DE6-9D00-B8C74999258E}" type="datetime1">
              <a:rPr lang="en-US" smtClean="0"/>
              <a:t>11/1/2022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27BEA52-0D2A-423D-BE78-A00F091467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F42605F-58A6-43BE-85DC-D39862CC34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38D7FC-D340-41FE-ADC4-89F0C0F013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51890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0CC0DC-8FDE-43A5-B6DB-381AEC0758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8D4E61C-9E92-4713-AE04-9450A44DB72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CCECF2B-F018-470D-8B54-773B424EBD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465F48-17A7-4986-8A2E-BD26FF2A2483}" type="datetime1">
              <a:rPr lang="en-US" smtClean="0"/>
              <a:t>11/1/2022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FCF3623-81FA-4FD6-A06E-757D7B90DF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805D6F2-95CF-40C8-AD3E-8758D042AB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38D7FC-D340-41FE-ADC4-89F0C0F013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07239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5E32AA-032B-47BC-BE21-2308B77DAD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" y="180975"/>
            <a:ext cx="10601325" cy="2671762"/>
          </a:xfrm>
        </p:spPr>
        <p:txBody>
          <a:bodyPr anchor="t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9EC194F-DCFF-4D5F-B8DD-564F65B6B4F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09625" y="4992688"/>
            <a:ext cx="10601325" cy="1500187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/>
          <a:lstStyle>
            <a:lvl1pPr marL="0" indent="0" algn="ctr">
              <a:buNone/>
              <a:defRPr sz="2400" b="0">
                <a:ln w="12700">
                  <a:noFill/>
                </a:ln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B20FD18-F0CC-4535-BA8E-D4D9B50785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AB5A2D-0881-49D2-AB12-FA51E9B245D3}" type="datetime1">
              <a:rPr lang="en-US" smtClean="0"/>
              <a:t>11/1/2022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3651A30-7615-443F-8874-CF1B6683FD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50F2440-694D-4F7B-9B8C-0EB49D97BD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38D7FC-D340-41FE-ADC4-89F0C0F013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56007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59BDBD-259E-4AC6-8581-5C4E514EE9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638C8F6-1D0C-4E38-82F8-4260769F06D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0" y="1325563"/>
            <a:ext cx="6019800" cy="516096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F924B75-B465-4A85-9309-E0612CD3B83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325563"/>
            <a:ext cx="6019800" cy="516731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9FECE04-2213-4EA6-A3AB-3F0A6189F5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15729C-FE7B-44BB-A982-A267066C081C}" type="datetime1">
              <a:rPr lang="en-US" smtClean="0"/>
              <a:t>11/1/2022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C2ACAA9-3437-4B77-A9A3-3E77F62936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BAA10D0-7397-4006-B1E7-87DEAC47E1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38D7FC-D340-41FE-ADC4-89F0C0F013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40839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45F414-E85A-4673-9AEF-E86EBAF4F3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88A57DA-734A-4FCA-B68C-11D94E37E14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F766D9B-36C7-4EBD-90E6-35B721C8AF2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A1AD210-9D3F-44DA-ABA9-02A3DBBA73C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12F4E0E-E5A0-4703-9DF5-B552D74FFC0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A5E448B-15D6-4A4B-9D42-B28BC28BB3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1D1496-BA07-417A-9626-78F2332E662D}" type="datetime1">
              <a:rPr lang="en-US" smtClean="0"/>
              <a:t>11/1/2022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92AECE0-65D2-4ECB-BEA5-EAFC501614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36C1DAA-8F0A-4B91-AFD5-85526F173D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38D7FC-D340-41FE-ADC4-89F0C0F013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93159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ACF3D9-6F46-4B09-8AF5-0DFE437A19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9378470-FB9D-4D7A-922D-2310E543A8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72C830-9ABE-42B6-BA01-E12D0F5C45E3}" type="datetime1">
              <a:rPr lang="en-US" smtClean="0"/>
              <a:t>11/1/2022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5FFF421-7443-4D80-AF5D-0251847BFF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A1D4BDD-904B-4B8C-8E62-0E11631EF3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38D7FC-D340-41FE-ADC4-89F0C0F013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02305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B1765F3-94E6-415D-AE72-947E456DE0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0F7566-03EF-4AF5-8B01-84B56F287053}" type="datetime1">
              <a:rPr lang="en-US" smtClean="0"/>
              <a:t>11/1/2022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B96F893-BE3E-4D99-A7E8-02C4F266C4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B26AF37-1B03-41A7-ABA0-3406F17C68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38D7FC-D340-41FE-ADC4-89F0C0F013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8868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BF53BF-10CD-44EA-9C28-6A6C102656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7F9C4C6-EFFE-4E92-81F2-AB44866D1B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8285CB7-3F30-40C0-A490-1C386C15EDA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8C057D6-75DE-4E7F-B1EA-C331A4BE87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9635F5-78CC-447F-8D6D-DF8B1D3F9F68}" type="datetime1">
              <a:rPr lang="en-US" smtClean="0"/>
              <a:t>11/1/2022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58357CC-9783-4A28-AE5D-EAD511DA89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DC6B18A-4F68-4338-BFD4-0FF2FD8C03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38D7FC-D340-41FE-ADC4-89F0C0F013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72551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7F3C07-EC00-4A85-9FCA-4383405EF6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75FF5E7-B9A8-4D38-84AE-8847F710F5B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AD01193-9E64-4E50-8A68-54C1BAD6F9A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BAFAF73-2F61-456A-8D47-014569A555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D4A403-B66A-48DA-81D9-8E5A176D72AD}" type="datetime1">
              <a:rPr lang="en-US" smtClean="0"/>
              <a:t>11/1/2022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F719B25-BCE2-43B4-AA8B-4C5B2BAFB2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CAF2F86-7C8B-44D5-B43E-0DDD145D02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38D7FC-D340-41FE-ADC4-89F0C0F013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37080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486C659-AF17-43B5-991B-3D40EB0E07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325563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9DEA18E-0AA7-4FA3-AA3F-BA7F7AB8B4B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-1" y="1325563"/>
            <a:ext cx="12191999" cy="51609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6052BA7-7EA2-4C61-A8B2-2E7A72C392D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2" y="648652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49EE2B-C766-4532-963A-1BB834430AC9}" type="datetime1">
              <a:rPr lang="en-US" smtClean="0"/>
              <a:t>11/1/2022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E627258-5594-4D8C-9ABD-2D1BDA7CDC3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598" y="6492874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19E712A-17AF-4186-B443-E1E07784B8D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448798" y="64928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38D7FC-D340-41FE-ADC4-89F0C0F013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47040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ln>
            <a:solidFill>
              <a:schemeClr val="tx1"/>
            </a:solidFill>
          </a:ln>
          <a:solidFill>
            <a:schemeClr val="bg2"/>
          </a:solidFill>
          <a:effectLst>
            <a:glow rad="139700">
              <a:schemeClr val="accent5">
                <a:satMod val="175000"/>
                <a:alpha val="40000"/>
              </a:schemeClr>
            </a:glow>
          </a:effectLst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mailto:rwright@andrews.edu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.wmf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9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7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6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5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0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3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4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8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0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4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4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4.gif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4.gif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C86F7A-D098-482C-B859-094C141C2F0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Solve Quadratic Equations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A967898-0813-4298-BE56-38FA1F194B9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Algebra 2</a:t>
            </a:r>
          </a:p>
          <a:p>
            <a:r>
              <a:rPr lang="en-US" dirty="0"/>
              <a:t>Chapter 3</a:t>
            </a:r>
          </a:p>
        </p:txBody>
      </p:sp>
    </p:spTree>
    <p:extLst>
      <p:ext uri="{BB962C8B-B14F-4D97-AF65-F5344CB8AC3E}">
        <p14:creationId xmlns:p14="http://schemas.microsoft.com/office/powerpoint/2010/main" val="221345464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3-02 Solve Quadratic Equations by Factoring (3.1)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Factoring is the opposite of </a:t>
            </a:r>
            <a:r>
              <a:rPr lang="en-US" dirty="0" err="1"/>
              <a:t>FOILing</a:t>
            </a:r>
            <a:endParaRPr lang="en-US" dirty="0"/>
          </a:p>
          <a:p>
            <a:endParaRPr lang="en-US" dirty="0"/>
          </a:p>
          <a:p>
            <a:r>
              <a:rPr lang="en-US" dirty="0"/>
              <a:t>Factoring undoes multiplication</a:t>
            </a:r>
          </a:p>
          <a:p>
            <a:endParaRPr lang="en-US" dirty="0"/>
          </a:p>
          <a:p>
            <a:r>
              <a:rPr lang="en-US" dirty="0"/>
              <a:t>(</a:t>
            </a:r>
            <a:r>
              <a:rPr lang="en-US" i="1" dirty="0"/>
              <a:t>x</a:t>
            </a:r>
            <a:r>
              <a:rPr lang="en-US" dirty="0"/>
              <a:t> + 2)(</a:t>
            </a:r>
            <a:r>
              <a:rPr lang="en-US" i="1" dirty="0"/>
              <a:t>x</a:t>
            </a:r>
            <a:r>
              <a:rPr lang="en-US" dirty="0"/>
              <a:t> + 5) = </a:t>
            </a:r>
            <a:r>
              <a:rPr lang="en-US" i="1" dirty="0"/>
              <a:t>x</a:t>
            </a:r>
            <a:r>
              <a:rPr lang="en-US" baseline="30000" dirty="0"/>
              <a:t>2</a:t>
            </a:r>
            <a:r>
              <a:rPr lang="en-US" dirty="0"/>
              <a:t> + 7</a:t>
            </a:r>
            <a:r>
              <a:rPr lang="en-US" i="1" dirty="0"/>
              <a:t>x</a:t>
            </a:r>
            <a:r>
              <a:rPr lang="en-US" dirty="0"/>
              <a:t> + 10</a:t>
            </a:r>
          </a:p>
          <a:p>
            <a:pPr lvl="1"/>
            <a:r>
              <a:rPr lang="en-US" i="1" dirty="0"/>
              <a:t>x</a:t>
            </a:r>
            <a:r>
              <a:rPr lang="en-US" dirty="0"/>
              <a:t> + 2 called </a:t>
            </a:r>
            <a:r>
              <a:rPr lang="en-US" b="1" dirty="0"/>
              <a:t>binomial</a:t>
            </a:r>
            <a:endParaRPr lang="en-US" dirty="0"/>
          </a:p>
          <a:p>
            <a:pPr lvl="1"/>
            <a:r>
              <a:rPr lang="en-US" i="1" dirty="0"/>
              <a:t>x</a:t>
            </a:r>
            <a:r>
              <a:rPr lang="en-US" baseline="30000" dirty="0"/>
              <a:t>2</a:t>
            </a:r>
            <a:r>
              <a:rPr lang="en-US" dirty="0"/>
              <a:t> + 7</a:t>
            </a:r>
            <a:r>
              <a:rPr lang="en-US" i="1" dirty="0"/>
              <a:t>x</a:t>
            </a:r>
            <a:r>
              <a:rPr lang="en-US" dirty="0"/>
              <a:t> + 10 called </a:t>
            </a:r>
            <a:r>
              <a:rPr lang="en-US" b="1" dirty="0"/>
              <a:t>trinomial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2156953-8035-4FD8-AA39-B3E90E1A12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38D7FC-D340-41FE-ADC4-89F0C0F01347}" type="slidenum">
              <a:rPr lang="en-US" smtClean="0"/>
              <a:t>10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69E3F9-F42A-4CB0-9E57-F778D1B693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3-02 Solve Quadratic Equations by Factoring (3.1)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6ECA743-FFBA-4373-AEE0-8196A52BBAB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-1" y="1325562"/>
            <a:ext cx="12191999" cy="5532437"/>
          </a:xfrm>
        </p:spPr>
        <p:txBody>
          <a:bodyPr>
            <a:normAutofit/>
          </a:bodyPr>
          <a:lstStyle/>
          <a:p>
            <a:r>
              <a:rPr lang="en-US" b="1" dirty="0"/>
              <a:t>Factor a Quadratic in the form of </a:t>
            </a:r>
            <a:r>
              <a:rPr lang="en-US" b="1" i="1" dirty="0"/>
              <a:t>ax</a:t>
            </a:r>
            <a:r>
              <a:rPr lang="en-US" b="1" baseline="30000" dirty="0"/>
              <a:t>2</a:t>
            </a:r>
            <a:r>
              <a:rPr lang="en-US" b="1" dirty="0"/>
              <a:t> + </a:t>
            </a:r>
            <a:r>
              <a:rPr lang="en-US" b="1" i="1" dirty="0"/>
              <a:t>bx</a:t>
            </a:r>
            <a:r>
              <a:rPr lang="en-US" b="1" dirty="0"/>
              <a:t> + </a:t>
            </a:r>
            <a:r>
              <a:rPr lang="en-US" b="1" i="1" dirty="0"/>
              <a:t>c</a:t>
            </a:r>
            <a:r>
              <a:rPr lang="en-US" b="1" dirty="0"/>
              <a:t>,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Factor out any common terms first, then factor what’s left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Write two sets of parentheses like (   )(   ).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Guess: Find two expressions whose product is </a:t>
            </a:r>
            <a:r>
              <a:rPr lang="en-US" i="1" dirty="0"/>
              <a:t>ax</a:t>
            </a:r>
            <a:r>
              <a:rPr lang="en-US" baseline="30000" dirty="0"/>
              <a:t>2</a:t>
            </a:r>
            <a:r>
              <a:rPr lang="en-US" dirty="0"/>
              <a:t> and put them at the beginning of each set of parentheses.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Guess: Find two expressions whose product is </a:t>
            </a:r>
            <a:r>
              <a:rPr lang="en-US" i="1" dirty="0"/>
              <a:t>c</a:t>
            </a:r>
            <a:r>
              <a:rPr lang="en-US" dirty="0"/>
              <a:t> and put them at the end of each set of parentheses. Pay attention + and – signs.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Check: Calculate the outers + inners and compare it to the middle </a:t>
            </a:r>
            <a:r>
              <a:rPr lang="en-US" i="1" dirty="0"/>
              <a:t>bx</a:t>
            </a:r>
            <a:r>
              <a:rPr lang="en-US" dirty="0"/>
              <a:t>.</a:t>
            </a:r>
          </a:p>
          <a:p>
            <a:pPr marL="971550" lvl="1" indent="-514350">
              <a:buFont typeface="+mj-lt"/>
              <a:buAutoNum type="alphaLcPeriod"/>
            </a:pPr>
            <a:r>
              <a:rPr lang="en-US" dirty="0"/>
              <a:t>If the outers + inners = </a:t>
            </a:r>
            <a:r>
              <a:rPr lang="en-US" i="1" dirty="0"/>
              <a:t>bx</a:t>
            </a:r>
            <a:r>
              <a:rPr lang="en-US" dirty="0"/>
              <a:t>, then the factoring is correct.</a:t>
            </a:r>
          </a:p>
          <a:p>
            <a:pPr marL="971550" lvl="1" indent="-514350">
              <a:buFont typeface="+mj-lt"/>
              <a:buAutoNum type="alphaLcPeriod"/>
            </a:pPr>
            <a:r>
              <a:rPr lang="en-US" dirty="0"/>
              <a:t>If the outers + inners = –</a:t>
            </a:r>
            <a:r>
              <a:rPr lang="en-US" i="1" dirty="0"/>
              <a:t>bx</a:t>
            </a:r>
            <a:r>
              <a:rPr lang="en-US" dirty="0"/>
              <a:t> (the correct number but wrong sign), then change the signs in the parentheses.</a:t>
            </a:r>
            <a:br>
              <a:rPr lang="en-US" dirty="0"/>
            </a:br>
            <a:r>
              <a:rPr lang="en-US" dirty="0"/>
              <a:t>Otherwise, retry with new guesses.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D3A8778-605F-40F0-9881-6979693789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38D7FC-D340-41FE-ADC4-89F0C0F01347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87737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3-02 Solve Quadratic Equations by Factoring (3.1)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Factor </a:t>
            </a:r>
          </a:p>
          <a:p>
            <a:pPr lvl="1"/>
            <a:r>
              <a:rPr lang="en-US" i="1" dirty="0"/>
              <a:t>x</a:t>
            </a:r>
            <a:r>
              <a:rPr lang="en-US" baseline="30000" dirty="0"/>
              <a:t>2</a:t>
            </a:r>
            <a:r>
              <a:rPr lang="en-US" dirty="0"/>
              <a:t> – 3</a:t>
            </a:r>
            <a:r>
              <a:rPr lang="en-US" i="1" dirty="0"/>
              <a:t>x</a:t>
            </a:r>
            <a:r>
              <a:rPr lang="en-US" dirty="0"/>
              <a:t> – 18 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r>
              <a:rPr lang="en-US" i="1" dirty="0"/>
              <a:t>n</a:t>
            </a:r>
            <a:r>
              <a:rPr lang="en-US" baseline="30000" dirty="0"/>
              <a:t>2</a:t>
            </a:r>
            <a:r>
              <a:rPr lang="en-US" dirty="0"/>
              <a:t> – 3</a:t>
            </a:r>
            <a:r>
              <a:rPr lang="en-US" i="1" dirty="0"/>
              <a:t>n</a:t>
            </a:r>
            <a:r>
              <a:rPr lang="en-US" dirty="0"/>
              <a:t> + 9</a:t>
            </a:r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DBB3A85-4FD1-44D5-B555-55194CA199AB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i="1" dirty="0"/>
              <a:t>r</a:t>
            </a:r>
            <a:r>
              <a:rPr lang="en-US" baseline="30000" dirty="0"/>
              <a:t>2</a:t>
            </a:r>
            <a:r>
              <a:rPr lang="en-US" dirty="0"/>
              <a:t> + 2</a:t>
            </a:r>
            <a:r>
              <a:rPr lang="en-US" i="1" dirty="0"/>
              <a:t>r</a:t>
            </a:r>
            <a:r>
              <a:rPr lang="en-US" dirty="0"/>
              <a:t> – 63 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7A75747-5EE0-474D-8FEF-8062979197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38D7FC-D340-41FE-ADC4-89F0C0F01347}" type="slidenum">
              <a:rPr lang="en-US" smtClean="0"/>
              <a:t>12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4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3-02 Solve Quadratic Equations by Factoring (3.1)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Factor</a:t>
            </a:r>
          </a:p>
          <a:p>
            <a:pPr lvl="1"/>
            <a:r>
              <a:rPr lang="en-US" dirty="0"/>
              <a:t>14</a:t>
            </a:r>
            <a:r>
              <a:rPr lang="en-US" i="1" dirty="0"/>
              <a:t>x</a:t>
            </a:r>
            <a:r>
              <a:rPr lang="en-US" baseline="30000" dirty="0"/>
              <a:t>2</a:t>
            </a:r>
            <a:r>
              <a:rPr lang="en-US" dirty="0"/>
              <a:t> + 2</a:t>
            </a:r>
            <a:r>
              <a:rPr lang="en-US" i="1" dirty="0"/>
              <a:t>x</a:t>
            </a:r>
            <a:r>
              <a:rPr lang="en-US" dirty="0"/>
              <a:t> – 12</a:t>
            </a:r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0D68C1F-16F3-401D-9802-043D9D838A62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/>
              <a:t>3</a:t>
            </a:r>
            <a:r>
              <a:rPr lang="en-US" i="1" dirty="0"/>
              <a:t>x</a:t>
            </a:r>
            <a:r>
              <a:rPr lang="en-US" baseline="30000" dirty="0"/>
              <a:t>2</a:t>
            </a:r>
            <a:r>
              <a:rPr lang="en-US" dirty="0"/>
              <a:t> – 18</a:t>
            </a:r>
            <a:r>
              <a:rPr lang="en-US" i="1" dirty="0"/>
              <a:t>x</a:t>
            </a:r>
            <a:r>
              <a:rPr lang="en-US" dirty="0"/>
              <a:t> </a:t>
            </a:r>
          </a:p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BE32B59-31DC-4009-843D-301EC2A520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38D7FC-D340-41FE-ADC4-89F0C0F01347}" type="slidenum">
              <a:rPr lang="en-US" smtClean="0"/>
              <a:t>13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3-02 Solve Quadratic Equations by Factoring (3.1)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lvl="0"/>
            <a:r>
              <a:rPr lang="en-US" dirty="0"/>
              <a:t>Factor</a:t>
            </a:r>
          </a:p>
          <a:p>
            <a:pPr lvl="1"/>
            <a:r>
              <a:rPr lang="en-US" dirty="0"/>
              <a:t> 2</a:t>
            </a:r>
            <a:r>
              <a:rPr lang="en-US" i="1" dirty="0"/>
              <a:t>x</a:t>
            </a:r>
            <a:r>
              <a:rPr lang="en-US" baseline="30000" dirty="0"/>
              <a:t>2</a:t>
            </a:r>
            <a:r>
              <a:rPr lang="en-US" dirty="0"/>
              <a:t> – 32</a:t>
            </a:r>
          </a:p>
          <a:p>
            <a:endParaRPr lang="en-US" dirty="0"/>
          </a:p>
          <a:p>
            <a:endParaRPr lang="en-US" dirty="0"/>
          </a:p>
          <a:p>
            <a:pPr lvl="1"/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lvl="1"/>
            <a:endParaRPr lang="en-US" dirty="0"/>
          </a:p>
          <a:p>
            <a:endParaRPr lang="en-US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5B987AE9-FD58-4424-B3C2-4AD1FB2B8B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38D7FC-D340-41FE-ADC4-89F0C0F01347}" type="slidenum">
              <a:rPr lang="en-US" smtClean="0"/>
              <a:t>14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A3A17E2C-974C-4B53-B378-166EE51697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3-02 Solve Quadratic Equations by Factoring (3.1)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777B67-6B83-44A8-B74F-D7C8FBCE562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Zero Product Property</a:t>
            </a:r>
          </a:p>
          <a:p>
            <a:pPr lvl="1"/>
            <a:r>
              <a:rPr lang="en-US" dirty="0"/>
              <a:t>If </a:t>
            </a:r>
            <a:r>
              <a:rPr lang="en-US" i="1" dirty="0" err="1"/>
              <a:t>a</a:t>
            </a:r>
            <a:r>
              <a:rPr lang="en-US" dirty="0" err="1"/>
              <a:t>·</a:t>
            </a:r>
            <a:r>
              <a:rPr lang="en-US" i="1" dirty="0" err="1"/>
              <a:t>b</a:t>
            </a:r>
            <a:r>
              <a:rPr lang="en-US" dirty="0"/>
              <a:t> = 0, then either </a:t>
            </a:r>
            <a:r>
              <a:rPr lang="en-US" i="1" dirty="0"/>
              <a:t>a</a:t>
            </a:r>
            <a:r>
              <a:rPr lang="en-US" dirty="0"/>
              <a:t> or </a:t>
            </a:r>
            <a:r>
              <a:rPr lang="en-US" i="1" dirty="0"/>
              <a:t>b</a:t>
            </a:r>
            <a:r>
              <a:rPr lang="en-US" dirty="0"/>
              <a:t> is 0.</a:t>
            </a:r>
          </a:p>
          <a:p>
            <a:r>
              <a:rPr lang="en-US" b="1" dirty="0"/>
              <a:t>Solve a Quadratic Equation by Factoring</a:t>
            </a:r>
          </a:p>
          <a:p>
            <a:pPr marL="514350" indent="-514350">
              <a:buFont typeface="+mj-lt"/>
              <a:buAutoNum type="arabicPeriod"/>
            </a:pPr>
            <a:endParaRPr lang="en-US" dirty="0"/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Make the quadratic expression equal 0.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Factor the quadratic expression.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Set each factor equal to zero as two separate equations.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Solve each equation.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Check your solutions</a:t>
            </a:r>
          </a:p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1259875-7839-483D-BB14-4ABD33092B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38D7FC-D340-41FE-ADC4-89F0C0F01347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50586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3-02 Solve Quadratic Equations by Factoring (3.1)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lvl="0"/>
            <a:r>
              <a:rPr lang="en-US" dirty="0"/>
              <a:t>Solve</a:t>
            </a:r>
          </a:p>
          <a:p>
            <a:pPr lvl="1"/>
            <a:r>
              <a:rPr lang="en-US" i="1" dirty="0"/>
              <a:t>x</a:t>
            </a:r>
            <a:r>
              <a:rPr lang="en-US" baseline="30000" dirty="0"/>
              <a:t>2</a:t>
            </a:r>
            <a:r>
              <a:rPr lang="en-US" dirty="0"/>
              <a:t> – </a:t>
            </a:r>
            <a:r>
              <a:rPr lang="en-US" i="1" dirty="0"/>
              <a:t>x</a:t>
            </a:r>
            <a:r>
              <a:rPr lang="en-US" dirty="0"/>
              <a:t> – 42 = 0</a:t>
            </a:r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lvl="1"/>
            <a:endParaRPr lang="en-US" dirty="0"/>
          </a:p>
          <a:p>
            <a:endParaRPr lang="en-US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0E93FF59-019F-4ED4-94E8-76E71145CF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38D7FC-D340-41FE-ADC4-89F0C0F01347}" type="slidenum">
              <a:rPr lang="en-US" smtClean="0"/>
              <a:t>16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3-02 Solve Quadratic Equations by Factoring (3.1)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lvl="0"/>
            <a:r>
              <a:rPr lang="en-US" dirty="0"/>
              <a:t>Solve</a:t>
            </a:r>
          </a:p>
          <a:p>
            <a:pPr lvl="1"/>
            <a:r>
              <a:rPr lang="en-US" dirty="0"/>
              <a:t>9</a:t>
            </a:r>
            <a:r>
              <a:rPr lang="en-US" i="1" dirty="0"/>
              <a:t>t</a:t>
            </a:r>
            <a:r>
              <a:rPr lang="en-US" baseline="30000" dirty="0"/>
              <a:t>2</a:t>
            </a:r>
            <a:r>
              <a:rPr lang="en-US" dirty="0"/>
              <a:t> – 12</a:t>
            </a:r>
            <a:r>
              <a:rPr lang="en-US" i="1" dirty="0"/>
              <a:t>t</a:t>
            </a:r>
            <a:r>
              <a:rPr lang="en-US" dirty="0"/>
              <a:t> + 4 = 0</a:t>
            </a:r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lvl="1"/>
            <a:r>
              <a:rPr lang="en-US" dirty="0"/>
              <a:t>3</a:t>
            </a:r>
            <a:r>
              <a:rPr lang="en-US" i="1" dirty="0"/>
              <a:t>x</a:t>
            </a:r>
            <a:r>
              <a:rPr lang="en-US" dirty="0"/>
              <a:t> – 6 = </a:t>
            </a:r>
            <a:r>
              <a:rPr lang="en-US" i="1" dirty="0"/>
              <a:t>x</a:t>
            </a:r>
            <a:r>
              <a:rPr lang="en-US" baseline="30000" dirty="0"/>
              <a:t>2</a:t>
            </a:r>
            <a:r>
              <a:rPr lang="en-US" dirty="0"/>
              <a:t> – 10</a:t>
            </a:r>
          </a:p>
          <a:p>
            <a:endParaRPr lang="en-US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DE60B944-B3D5-4023-B145-34087BA2E0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38D7FC-D340-41FE-ADC4-89F0C0F01347}" type="slidenum">
              <a:rPr lang="en-US" smtClean="0"/>
              <a:t>17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3A69AF-574C-42DF-BF47-FA0E8625B5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3-03 Solve Quadratic Equations by Graphing and Finding Square Roots (3.1)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F0DE394-4B47-4AB8-B752-B6A7342B31B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Objectives: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Solve quadratic equations by graphing.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Solve quadratic equations using square roots.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FFF9D52-2517-40A1-9568-A303BDD4B4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38D7FC-D340-41FE-ADC4-89F0C0F01347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96688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07371F-05ED-49F6-8FA6-D66A7FC878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3-03 Solve Quadratic Equations by Graphing and Finding Square Roots (3.1)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43D53FB-CC44-41D2-A1B6-1198F3B3697C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b="1" dirty="0"/>
              <a:t>Solving Quadratic Equations by</a:t>
            </a:r>
          </a:p>
          <a:p>
            <a:r>
              <a:rPr lang="en-US" b="1" i="1" dirty="0"/>
              <a:t>Graphing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Make the equation equal zero.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Graph the equation.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Find the </a:t>
            </a:r>
            <a:r>
              <a:rPr lang="en-US" i="1" dirty="0"/>
              <a:t>x</a:t>
            </a:r>
            <a:r>
              <a:rPr lang="en-US" dirty="0"/>
              <a:t>-values of the </a:t>
            </a:r>
            <a:r>
              <a:rPr lang="en-US" i="1" dirty="0"/>
              <a:t>x</a:t>
            </a:r>
            <a:r>
              <a:rPr lang="en-US" dirty="0"/>
              <a:t>-intercepts.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CEFCE14-3904-4349-9DFF-2996C0692FEF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b="1" i="1" dirty="0"/>
              <a:t>Square Roots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Solve for the squared expression.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Take a square root. Remember to put ±.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Finish solving for </a:t>
            </a:r>
            <a:r>
              <a:rPr lang="en-US" i="1" dirty="0"/>
              <a:t>x</a:t>
            </a:r>
            <a:r>
              <a:rPr lang="en-US" dirty="0"/>
              <a:t>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Check your solutions.</a:t>
            </a:r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FDFFF6CA-957A-4956-BDE8-75BFCF3D65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38D7FC-D340-41FE-ADC4-89F0C0F01347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17129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This Slideshow was developed to accompany the textbook</a:t>
            </a:r>
          </a:p>
          <a:p>
            <a:pPr lvl="1"/>
            <a:r>
              <a:rPr lang="en-US" i="1" dirty="0"/>
              <a:t>Big Ideas Algebra 2</a:t>
            </a:r>
          </a:p>
          <a:p>
            <a:pPr lvl="1"/>
            <a:r>
              <a:rPr lang="en-US" i="1" dirty="0"/>
              <a:t>By Larson, R., Boswell</a:t>
            </a:r>
          </a:p>
          <a:p>
            <a:pPr lvl="1"/>
            <a:r>
              <a:rPr lang="en-US" i="1" dirty="0"/>
              <a:t>2022 K12 (National Geographic/Cengage)</a:t>
            </a:r>
          </a:p>
          <a:p>
            <a:r>
              <a:rPr lang="en-US" dirty="0"/>
              <a:t>Some examples and diagrams are taken from the textbook.</a:t>
            </a:r>
          </a:p>
          <a:p>
            <a:endParaRPr lang="en-US" i="1" dirty="0"/>
          </a:p>
          <a:p>
            <a:endParaRPr lang="en-US" dirty="0"/>
          </a:p>
        </p:txBody>
      </p:sp>
      <p:sp>
        <p:nvSpPr>
          <p:cNvPr id="4" name="Rectangle 3"/>
          <p:cNvSpPr/>
          <p:nvPr/>
        </p:nvSpPr>
        <p:spPr bwMode="auto">
          <a:xfrm>
            <a:off x="6400800" y="5532876"/>
            <a:ext cx="5791200" cy="132080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vert="horz" wrap="square" lIns="121920" tIns="60960" rIns="121920" bIns="60960" numCol="1" rtlCol="0" anchor="t" anchorCtr="0" compatLnSpc="1">
            <a:prstTxWarp prst="textNoShape">
              <a:avLst/>
            </a:prstTxWarp>
          </a:bodyPr>
          <a:lstStyle/>
          <a:p>
            <a:r>
              <a:rPr lang="en-US" sz="2400" dirty="0"/>
              <a:t>Slides created by </a:t>
            </a:r>
          </a:p>
          <a:p>
            <a:r>
              <a:rPr lang="en-US" sz="2400" dirty="0"/>
              <a:t>Richard Wright, Andrews Academy </a:t>
            </a:r>
          </a:p>
          <a:p>
            <a:pPr defTabSz="121917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 dirty="0">
                <a:solidFill>
                  <a:schemeClr val="tx1"/>
                </a:solidFill>
                <a:latin typeface="Comic Sans MS" pitchFamily="66" charset="0"/>
                <a:hlinkClick r:id="rId3"/>
              </a:rPr>
              <a:t>rwright@andrews.edu</a:t>
            </a:r>
            <a:r>
              <a:rPr lang="en-US" sz="2400" dirty="0">
                <a:solidFill>
                  <a:schemeClr val="tx1"/>
                </a:solidFill>
                <a:latin typeface="Comic Sans MS" pitchFamily="66" charset="0"/>
              </a:rPr>
              <a:t> 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0E2F7C9-F885-4421-83E4-7B29EEF02F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77224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51C020-8ABE-44E1-9BF9-8722727700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3-03 Solve Quadratic Equations by Graphing and Finding Square Roots (3.1)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4844531-AC52-4B42-A6C4-D21AB1AEE9E4}"/>
                  </a:ext>
                </a:extLst>
              </p:cNvPr>
              <p:cNvSpPr>
                <a:spLocks noGrp="1"/>
              </p:cNvSpPr>
              <p:nvPr>
                <p:ph sz="half" idx="1"/>
              </p:nvPr>
            </p:nvSpPr>
            <p:spPr/>
            <p:txBody>
              <a:bodyPr/>
              <a:lstStyle/>
              <a:p>
                <a:r>
                  <a:rPr lang="en-US" dirty="0"/>
                  <a:t>Solve by graphing</a:t>
                </a:r>
              </a:p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−2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−3=0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4844531-AC52-4B42-A6C4-D21AB1AEE9E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blipFill>
                <a:blip r:embed="rId3"/>
                <a:stretch>
                  <a:fillRect l="-2950" t="-22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07D149C0-982C-4108-BFF2-42B954670E75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4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0189" y="1594795"/>
            <a:ext cx="5261811" cy="5270582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E4B1EAB-2095-45CB-B659-327013429C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38D7FC-D340-41FE-ADC4-89F0C0F01347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39936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0474EB-418C-451F-B69E-1BBB12F7EB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3-03 Solve Quadratic Equations by Graphing and Finding Square Roots (3.1)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990E246-2B9E-43FE-8720-1105B0D6F356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Solve by using square roots.</a:t>
            </a:r>
          </a:p>
          <a:p>
            <a:r>
              <a:rPr lang="en-US" dirty="0"/>
              <a:t>2</a:t>
            </a:r>
            <a:r>
              <a:rPr lang="en-US" i="1" dirty="0"/>
              <a:t>x</a:t>
            </a:r>
            <a:r>
              <a:rPr lang="en-US" baseline="30000" dirty="0"/>
              <a:t>2</a:t>
            </a:r>
            <a:r>
              <a:rPr lang="en-US" dirty="0"/>
              <a:t> + 14 = 70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8246C40-E3C5-414B-B69A-E3B8B54BC6E0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/>
              <a:t>4</a:t>
            </a:r>
            <a:r>
              <a:rPr lang="en-US" i="1" dirty="0"/>
              <a:t>x</a:t>
            </a:r>
            <a:r>
              <a:rPr lang="en-US" baseline="30000" dirty="0"/>
              <a:t>2</a:t>
            </a:r>
            <a:r>
              <a:rPr lang="en-US" dirty="0"/>
              <a:t> + 20 = 16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C3460AA-D806-4AC2-8592-C20DBF49AD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38D7FC-D340-41FE-ADC4-89F0C0F01347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81029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54C3C1-41A2-4D54-8D1B-8528B0BC44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3-03 Solve Quadratic Equations by Graphing and Finding Square Roots (3.1)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C3385B8-85ED-4E1C-8450-77A3F62143F1}"/>
                  </a:ext>
                </a:extLst>
              </p:cNvPr>
              <p:cNvSpPr>
                <a:spLocks noGrp="1"/>
              </p:cNvSpPr>
              <p:nvPr>
                <p:ph sz="half" idx="1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+1</m:t>
                            </m:r>
                          </m:e>
                        </m:d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=10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C3385B8-85ED-4E1C-8450-77A3F62143F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3">
                <a:extLst>
                  <a:ext uri="{FF2B5EF4-FFF2-40B4-BE49-F238E27FC236}">
                    <a16:creationId xmlns:a16="http://schemas.microsoft.com/office/drawing/2014/main" id="{30D4659C-1B87-443E-B3D6-43A55A2DCA16}"/>
                  </a:ext>
                </a:extLst>
              </p:cNvPr>
              <p:cNvSpPr>
                <a:spLocks noGrp="1"/>
              </p:cNvSpPr>
              <p:nvPr>
                <p:ph sz="half" idx="2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2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=5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+24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4" name="Content Placeholder 3">
                <a:extLst>
                  <a:ext uri="{FF2B5EF4-FFF2-40B4-BE49-F238E27FC236}">
                    <a16:creationId xmlns:a16="http://schemas.microsoft.com/office/drawing/2014/main" id="{30D4659C-1B87-443E-B3D6-43A55A2DCA1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2"/>
              </p:nvPr>
            </p:nvSpPr>
            <p:spPr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9E5451C-9A31-4076-9654-61B1003C99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38D7FC-D340-41FE-ADC4-89F0C0F01347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64758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C3BBAA-6968-42B7-81B0-7D4E60F099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3-03 Solve Quadratic Equations by Graphing and Finding Square Roots (3.1)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069BEAA-677C-4A9D-89EA-A164E9321DB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 fruit stand charges $3 per pound of apples and sells 20 pounds each day. They try dropping the price by $0.50 and sell 5 more pounds a day. How much should the fruit stand charge to maximize their daily revenue? What is their maximum daily revenue?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5039CCD-DECB-49EF-A88A-935293CC64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38D7FC-D340-41FE-ADC4-89F0C0F01347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50205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7AFE66-F65B-4CF6-AA2D-2EA5C86BC5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3-04 Solve Quadratic Equations by Completing the Square (3.3)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B2F389D-215E-4CAA-9398-7F2A5D2CCEA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Objectives: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Solve quadratic equations by completing the square.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Rewrite a general form quadratic in standard (vertex) form.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1438AF6-011D-404F-B0CD-51D047BFFC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38D7FC-D340-41FE-ADC4-89F0C0F01347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1435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3-04 Solve Quadratic Equations by Completing the Square (3.3)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sz="half" idx="1"/>
              </p:nvPr>
            </p:nvSpPr>
            <p:spPr/>
            <p:txBody>
              <a:bodyPr/>
              <a:lstStyle/>
              <a:p>
                <a:r>
                  <a:rPr lang="en-US" dirty="0"/>
                  <a:t>The Perfect Square</a:t>
                </a:r>
              </a:p>
              <a:p>
                <a:pPr lvl="0"/>
                <a14:m>
                  <m:oMath xmlns:m="http://schemas.openxmlformats.org/officeDocument/2006/math">
                    <m:sSup>
                      <m:sSup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i="1" dirty="0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dirty="0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dirty="0" smtClean="0">
                                <a:latin typeface="Cambria Math" panose="02040503050406030204" pitchFamily="18" charset="0"/>
                              </a:rPr>
                              <m:t>+3</m:t>
                            </m:r>
                          </m:e>
                        </m:d>
                      </m:e>
                      <m:sup>
                        <m:r>
                          <a:rPr lang="en-US" dirty="0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blipFill>
                <a:blip r:embed="rId3"/>
                <a:stretch>
                  <a:fillRect l="-2950" t="-22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3">
                <a:extLst>
                  <a:ext uri="{FF2B5EF4-FFF2-40B4-BE49-F238E27FC236}">
                    <a16:creationId xmlns:a16="http://schemas.microsoft.com/office/drawing/2014/main" id="{B537D18D-D617-4638-BB08-75CB2505CE81}"/>
                  </a:ext>
                </a:extLst>
              </p:cNvPr>
              <p:cNvSpPr>
                <a:spLocks noGrp="1"/>
              </p:cNvSpPr>
              <p:nvPr>
                <p:ph sz="half" idx="2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nn-NO" i="1" dirty="0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nn-NO" dirty="0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nn-NO" dirty="0" smtClean="0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nn-NO" dirty="0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e>
                        </m:d>
                      </m:e>
                      <m:sup>
                        <m:r>
                          <a:rPr lang="nn-NO" dirty="0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nn-NO" dirty="0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nn-NO" dirty="0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nn-NO" dirty="0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nn-NO" dirty="0" smtClean="0">
                        <a:latin typeface="Cambria Math" panose="02040503050406030204" pitchFamily="18" charset="0"/>
                      </a:rPr>
                      <m:t>+2</m:t>
                    </m:r>
                    <m:r>
                      <a:rPr lang="nn-NO" dirty="0" smtClean="0">
                        <a:latin typeface="Cambria Math" panose="02040503050406030204" pitchFamily="18" charset="0"/>
                      </a:rPr>
                      <m:t>𝑘𝑥</m:t>
                    </m:r>
                    <m:r>
                      <a:rPr lang="nn-NO" dirty="0" smtClean="0"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nn-NO" dirty="0" smtClean="0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  <m:sup>
                        <m:r>
                          <a:rPr lang="nn-NO" dirty="0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mtClean="0">
                        <a:latin typeface="Cambria Math" panose="02040503050406030204" pitchFamily="18" charset="0"/>
                      </a:rPr>
                      <m:t>𝑎</m:t>
                    </m:r>
                    <m:sSup>
                      <m:sSup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mtClean="0">
                        <a:latin typeface="Cambria Math" panose="02040503050406030204" pitchFamily="18" charset="0"/>
                      </a:rPr>
                      <m:t>𝑏𝑥</m:t>
                    </m:r>
                    <m:r>
                      <a:rPr lang="en-US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mtClean="0">
                        <a:latin typeface="Cambria Math" panose="02040503050406030204" pitchFamily="18" charset="0"/>
                      </a:rPr>
                      <m:t>𝑐</m:t>
                    </m:r>
                  </m:oMath>
                </a14:m>
                <a:endParaRPr lang="en-US" dirty="0"/>
              </a:p>
              <a:p>
                <a:r>
                  <a:rPr lang="nn-NO" dirty="0"/>
                  <a:t>In a perfect square,</a:t>
                </a:r>
                <a:br>
                  <a:rPr lang="nn-NO" dirty="0"/>
                </a:br>
                <a14:m>
                  <m:oMath xmlns:m="http://schemas.openxmlformats.org/officeDocument/2006/math">
                    <m:r>
                      <a:rPr lang="en-US" smtClean="0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i="1" smtClean="0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m:rPr>
                                    <m:sty m:val="p"/>
                                  </m:rPr>
                                  <a:rPr lang="en-US" b="0" i="0" smtClean="0">
                                    <a:latin typeface="Cambria Math" panose="02040503050406030204" pitchFamily="18" charset="0"/>
                                  </a:rPr>
                                  <m:t>b</m:t>
                                </m:r>
                              </m:num>
                              <m:den>
                                <m:r>
                                  <a:rPr lang="en-US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den>
                            </m:f>
                          </m:e>
                        </m:d>
                      </m:e>
                      <m:sup>
                        <m:r>
                          <a:rPr lang="en-US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nn-NO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4" name="Content Placeholder 3">
                <a:extLst>
                  <a:ext uri="{FF2B5EF4-FFF2-40B4-BE49-F238E27FC236}">
                    <a16:creationId xmlns:a16="http://schemas.microsoft.com/office/drawing/2014/main" id="{B537D18D-D617-4638-BB08-75CB2505CE8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2"/>
              </p:nvPr>
            </p:nvSpPr>
            <p:spPr>
              <a:blipFill>
                <a:blip r:embed="rId4"/>
                <a:stretch>
                  <a:fillRect l="-16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CC357AF4-5DB4-4508-859D-B7AB987073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38D7FC-D340-41FE-ADC4-89F0C0F01347}" type="slidenum">
              <a:rPr lang="en-US" smtClean="0"/>
              <a:t>25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3-04 Solve Quadratic Equations by Completing the Square (3.3)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lvl="0"/>
                <a:r>
                  <a:rPr lang="en-US" dirty="0"/>
                  <a:t>Complete the square and then factor. </a:t>
                </a:r>
              </a:p>
              <a:p>
                <a:pPr lvl="1"/>
                <a14:m>
                  <m:oMath xmlns:m="http://schemas.openxmlformats.org/officeDocument/2006/math">
                    <m:sSup>
                      <m:sSup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dirty="0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dirty="0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dirty="0" smtClean="0">
                        <a:latin typeface="Cambria Math" panose="02040503050406030204" pitchFamily="18" charset="0"/>
                      </a:rPr>
                      <m:t>+8</m:t>
                    </m:r>
                    <m:r>
                      <a:rPr lang="en-US" dirty="0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1151" t="-17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393D32B-97E0-4E2C-8B66-5134D671CE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38D7FC-D340-41FE-ADC4-89F0C0F01347}" type="slidenum">
              <a:rPr lang="en-US" smtClean="0"/>
              <a:t>26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3-04 Solve Quadratic Equations by Completing the Square (3.3)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4"/>
              <p:cNvSpPr>
                <a:spLocks noGrp="1"/>
              </p:cNvSpPr>
              <p:nvPr>
                <p:ph sz="half" idx="1"/>
              </p:nvPr>
            </p:nvSpPr>
            <p:spPr/>
            <p:txBody>
              <a:bodyPr/>
              <a:lstStyle/>
              <a:p>
                <a:pPr marL="0" lvl="0" indent="0">
                  <a:buNone/>
                </a:pPr>
                <a:r>
                  <a:rPr lang="en-US" b="1" dirty="0"/>
                  <a:t>Solve by Completing the Square</a:t>
                </a:r>
              </a:p>
              <a:p>
                <a:pPr marL="514350" lvl="0" indent="-514350">
                  <a:buFont typeface="+mj-lt"/>
                  <a:buAutoNum type="arabicPeriod"/>
                </a:pPr>
                <a:r>
                  <a:rPr lang="en-US" dirty="0"/>
                  <a:t>Rewrite the quadratic so </a:t>
                </a:r>
                <a:r>
                  <a:rPr lang="en-US" i="1" dirty="0"/>
                  <a:t>x</a:t>
                </a:r>
                <a:r>
                  <a:rPr lang="en-US" dirty="0"/>
                  <a:t> terms on one side and constant on other.</a:t>
                </a:r>
              </a:p>
              <a:p>
                <a:pPr marL="514350" lvl="0" indent="-514350">
                  <a:buFont typeface="+mj-lt"/>
                  <a:buAutoNum type="arabicPeriod"/>
                </a:pPr>
                <a:r>
                  <a:rPr lang="en-US" dirty="0"/>
                  <a:t>If the leading coefficient is not 1, divide everything by it.</a:t>
                </a:r>
              </a:p>
              <a:p>
                <a:pPr marL="514350" lvl="0" indent="-514350">
                  <a:buFont typeface="+mj-lt"/>
                  <a:buAutoNum type="arabicPeriod"/>
                </a:pPr>
                <a:r>
                  <a:rPr lang="en-US" dirty="0"/>
                  <a:t>Complete the square: add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>
                                    <a:latin typeface="Cambria Math" panose="02040503050406030204" pitchFamily="18" charset="0"/>
                                  </a:rPr>
                                  <m:t>𝑏</m:t>
                                </m:r>
                              </m:num>
                              <m:den>
                                <m:r>
                                  <a:rPr lang="en-US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den>
                            </m:f>
                          </m:e>
                        </m:d>
                      </m:e>
                      <m:sup>
                        <m:r>
                          <a:rPr lang="en-US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dirty="0"/>
                  <a:t> to both sides.</a:t>
                </a:r>
              </a:p>
              <a:p>
                <a:pPr marL="514350" lvl="0" indent="-514350">
                  <a:buFont typeface="+mj-lt"/>
                  <a:buAutoNum type="arabicPeriod"/>
                </a:pPr>
                <a:r>
                  <a:rPr lang="en-US" dirty="0"/>
                  <a:t>Rewrite the left hand side as a square (factor)</a:t>
                </a:r>
              </a:p>
              <a:p>
                <a:pPr marL="514350" lvl="0" indent="-514350">
                  <a:buFont typeface="+mj-lt"/>
                  <a:buAutoNum type="arabicPeriod"/>
                </a:pPr>
                <a:r>
                  <a:rPr lang="en-US" dirty="0"/>
                  <a:t>Square root both sides</a:t>
                </a:r>
              </a:p>
              <a:p>
                <a:pPr marL="514350" lvl="0" indent="-514350">
                  <a:buFont typeface="+mj-lt"/>
                  <a:buAutoNum type="arabicPeriod"/>
                </a:pPr>
                <a:r>
                  <a:rPr lang="en-US" dirty="0"/>
                  <a:t>Solve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5" name="Content Placeholder 4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blipFill>
                <a:blip r:embed="rId3"/>
                <a:stretch>
                  <a:fillRect l="-1822" t="-1889" r="-1721" b="-47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Content Placeholder 5"/>
              <p:cNvSpPr>
                <a:spLocks noGrp="1"/>
              </p:cNvSpPr>
              <p:nvPr>
                <p:ph sz="half" idx="2"/>
              </p:nvPr>
            </p:nvSpPr>
            <p:spPr/>
            <p:txBody>
              <a:bodyPr/>
              <a:lstStyle/>
              <a:p>
                <a:pPr lvl="1"/>
                <a14:m>
                  <m:oMath xmlns:m="http://schemas.openxmlformats.org/officeDocument/2006/math">
                    <m:sSup>
                      <m:sSup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dirty="0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dirty="0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dirty="0" smtClean="0">
                        <a:latin typeface="Cambria Math" panose="02040503050406030204" pitchFamily="18" charset="0"/>
                      </a:rPr>
                      <m:t>+6</m:t>
                    </m:r>
                    <m:r>
                      <a:rPr lang="en-US" dirty="0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dirty="0" smtClean="0">
                        <a:latin typeface="Cambria Math" panose="02040503050406030204" pitchFamily="18" charset="0"/>
                      </a:rPr>
                      <m:t>=16</m:t>
                    </m:r>
                  </m:oMath>
                </a14:m>
                <a:endParaRPr lang="en-US" dirty="0"/>
              </a:p>
              <a:p>
                <a:pPr lvl="1"/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6" name="Content Placeholder 5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2"/>
              </p:nvPr>
            </p:nvSpPr>
            <p:spPr>
              <a:blipFill>
                <a:blip r:embed="rId4"/>
                <a:stretch>
                  <a:fillRect l="-10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50B5D5BD-B6DA-43DB-9B8F-16CE9DEF5E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38D7FC-D340-41FE-ADC4-89F0C0F01347}" type="slidenum">
              <a:rPr lang="en-US" smtClean="0"/>
              <a:t>27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  <p:bldP spid="6" grpId="0" uiExpand="1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942D1FF0-900E-4E5F-BF1E-299C7E2883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3-04 Solve Quadratic Equations by Completing the Square (3.3)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Content Placeholder 5">
                <a:extLst>
                  <a:ext uri="{FF2B5EF4-FFF2-40B4-BE49-F238E27FC236}">
                    <a16:creationId xmlns:a16="http://schemas.microsoft.com/office/drawing/2014/main" id="{33C4386B-2A69-458B-AF85-3F1E29963D01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Solve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dirty="0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dirty="0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dirty="0" smtClean="0">
                        <a:latin typeface="Cambria Math" panose="02040503050406030204" pitchFamily="18" charset="0"/>
                      </a:rPr>
                      <m:t>−18</m:t>
                    </m:r>
                    <m:r>
                      <a:rPr lang="en-US" dirty="0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dirty="0" smtClean="0">
                        <a:latin typeface="Cambria Math" panose="02040503050406030204" pitchFamily="18" charset="0"/>
                      </a:rPr>
                      <m:t>+5=0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6" name="Content Placeholder 5">
                <a:extLst>
                  <a:ext uri="{FF2B5EF4-FFF2-40B4-BE49-F238E27FC236}">
                    <a16:creationId xmlns:a16="http://schemas.microsoft.com/office/drawing/2014/main" id="{33C4386B-2A69-458B-AF85-3F1E29963D0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1151" t="-17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C3BEACB-4751-48D4-B1F1-DFD9F33F2D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38D7FC-D340-41FE-ADC4-89F0C0F01347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25397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3-04 Solve Quadratic Equations by Completing the Square (3.3)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4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Solve </a:t>
                </a:r>
                <a14:m>
                  <m:oMath xmlns:m="http://schemas.openxmlformats.org/officeDocument/2006/math">
                    <m:r>
                      <a:rPr lang="en-US" dirty="0" smtClean="0">
                        <a:latin typeface="Cambria Math" panose="02040503050406030204" pitchFamily="18" charset="0"/>
                      </a:rPr>
                      <m:t>2</m:t>
                    </m:r>
                    <m:sSup>
                      <m:sSup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dirty="0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dirty="0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dirty="0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dirty="0">
                        <a:latin typeface="Cambria Math" panose="02040503050406030204" pitchFamily="18" charset="0"/>
                      </a:rPr>
                      <m:t>11</m:t>
                    </m:r>
                    <m:r>
                      <a:rPr lang="en-US" dirty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dirty="0">
                        <a:latin typeface="Cambria Math" panose="02040503050406030204" pitchFamily="18" charset="0"/>
                      </a:rPr>
                      <m:t>+12=0</m:t>
                    </m:r>
                  </m:oMath>
                </a14:m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pPr lvl="1"/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5" name="Content Placeholder 4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1602" t="-22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9097589-3EF1-4334-AD8D-B993F527D0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38D7FC-D340-41FE-ADC4-89F0C0F01347}" type="slidenum">
              <a:rPr lang="en-US" smtClean="0"/>
              <a:t>29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08F314-5392-4954-8D70-7FF050409B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3-01 Complex Numbers (3.2)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1089B4F-646F-4648-B5D4-FC5CB6E62EC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Objectives: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Evaluate expressions that result in complex numbers.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Add, subtract, multiply, and divide complex numbers.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374BE88-74B1-4D75-B641-EFCB694233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38D7FC-D340-41FE-ADC4-89F0C0F01347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09258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3-04 Solve Quadratic Equations by Completing the Square (3.3)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sz="half" idx="1"/>
              </p:nvPr>
            </p:nvSpPr>
            <p:spPr/>
            <p:txBody>
              <a:bodyPr>
                <a:normAutofit lnSpcReduction="10000"/>
              </a:bodyPr>
              <a:lstStyle/>
              <a:p>
                <a:r>
                  <a:rPr lang="en-US" b="1" dirty="0"/>
                  <a:t>Writing quadratic functions in Standard Form</a:t>
                </a:r>
              </a:p>
              <a:p>
                <a:pPr lvl="0"/>
                <a14:m>
                  <m:oMath xmlns:m="http://schemas.openxmlformats.org/officeDocument/2006/math">
                    <m:r>
                      <a:rPr lang="en-US" dirty="0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dirty="0" smtClean="0">
                        <a:latin typeface="Cambria Math" panose="02040503050406030204" pitchFamily="18" charset="0"/>
                      </a:rPr>
                      <m:t>𝑎</m:t>
                    </m:r>
                    <m:sSup>
                      <m:sSup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i="1" dirty="0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dirty="0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dirty="0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dirty="0" smtClean="0">
                                <a:latin typeface="Cambria Math" panose="02040503050406030204" pitchFamily="18" charset="0"/>
                              </a:rPr>
                              <m:t>h</m:t>
                            </m:r>
                          </m:e>
                        </m:d>
                      </m:e>
                      <m:sup>
                        <m:r>
                          <a:rPr lang="en-US" dirty="0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dirty="0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dirty="0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(</a:t>
                </a:r>
                <a:r>
                  <a:rPr lang="en-US" i="1" dirty="0"/>
                  <a:t>h</a:t>
                </a:r>
                <a:r>
                  <a:rPr lang="en-US" dirty="0"/>
                  <a:t>, </a:t>
                </a:r>
                <a:r>
                  <a:rPr lang="en-US" i="1" dirty="0"/>
                  <a:t>k</a:t>
                </a:r>
                <a:r>
                  <a:rPr lang="en-US" dirty="0"/>
                  <a:t>) is the vertex</a:t>
                </a:r>
              </a:p>
              <a:p>
                <a:pPr marL="514350" indent="-514350">
                  <a:buFont typeface="+mj-lt"/>
                  <a:buAutoNum type="arabicPeriod"/>
                </a:pPr>
                <a:r>
                  <a:rPr lang="en-US" dirty="0"/>
                  <a:t>Start with general form</a:t>
                </a:r>
              </a:p>
              <a:p>
                <a:pPr marL="514350" indent="-514350">
                  <a:buFont typeface="+mj-lt"/>
                  <a:buAutoNum type="arabicPeriod"/>
                </a:pPr>
                <a:r>
                  <a:rPr lang="en-US" dirty="0"/>
                  <a:t>Group the terms with the </a:t>
                </a:r>
                <a:r>
                  <a:rPr lang="en-US" i="1" dirty="0"/>
                  <a:t>x</a:t>
                </a:r>
              </a:p>
              <a:p>
                <a:pPr marL="514350" indent="-514350">
                  <a:buFont typeface="+mj-lt"/>
                  <a:buAutoNum type="arabicPeriod"/>
                </a:pPr>
                <a:r>
                  <a:rPr lang="en-US" dirty="0"/>
                  <a:t>Factor out any number in front of the </a:t>
                </a:r>
                <a:r>
                  <a:rPr lang="en-US" i="1" dirty="0"/>
                  <a:t>x</a:t>
                </a:r>
                <a:r>
                  <a:rPr lang="en-US" baseline="30000" dirty="0"/>
                  <a:t>2</a:t>
                </a:r>
              </a:p>
              <a:p>
                <a:pPr marL="514350" indent="-514350">
                  <a:buFont typeface="+mj-lt"/>
                  <a:buAutoNum type="arabicPeriod"/>
                </a:pPr>
                <a:r>
                  <a:rPr lang="en-US" dirty="0"/>
                  <a:t>Add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i="1" dirty="0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i="1" dirty="0" smtClean="0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i="1" dirty="0" smtClean="0">
                                    <a:latin typeface="Cambria Math" panose="02040503050406030204" pitchFamily="18" charset="0"/>
                                  </a:rPr>
                                  <m:t>𝑏</m:t>
                                </m:r>
                              </m:num>
                              <m:den>
                                <m:r>
                                  <a:rPr lang="en-US" i="1" dirty="0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den>
                            </m:f>
                          </m:e>
                        </m:d>
                      </m:e>
                      <m:sup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dirty="0"/>
                  <a:t> to both sides (inside the group on the right)</a:t>
                </a:r>
              </a:p>
              <a:p>
                <a:pPr marL="514350" indent="-514350">
                  <a:buFont typeface="+mj-lt"/>
                  <a:buAutoNum type="arabicPeriod"/>
                </a:pPr>
                <a:r>
                  <a:rPr lang="en-US" dirty="0"/>
                  <a:t>Rewrite as a perfect square</a:t>
                </a:r>
              </a:p>
              <a:p>
                <a:pPr marL="514350" indent="-514350">
                  <a:buFont typeface="+mj-lt"/>
                  <a:buAutoNum type="arabicPeriod"/>
                </a:pPr>
                <a:r>
                  <a:rPr lang="en-US" dirty="0"/>
                  <a:t>Subtract to get the </a:t>
                </a:r>
                <a:r>
                  <a:rPr lang="en-US" i="1" dirty="0"/>
                  <a:t>y</a:t>
                </a:r>
                <a:r>
                  <a:rPr lang="en-US" dirty="0"/>
                  <a:t> by itself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blipFill>
                <a:blip r:embed="rId3"/>
                <a:stretch>
                  <a:fillRect l="-1721" t="-2597" r="-1012" b="-200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3"/>
              <p:cNvSpPr>
                <a:spLocks noGrp="1"/>
              </p:cNvSpPr>
              <p:nvPr>
                <p:ph sz="half" idx="2"/>
              </p:nvPr>
            </p:nvSpPr>
            <p:spPr/>
            <p:txBody>
              <a:bodyPr>
                <a:normAutofit lnSpcReduction="10000"/>
              </a:bodyPr>
              <a:lstStyle/>
              <a:p>
                <a:pPr lvl="1"/>
                <a:endParaRPr lang="en-US" dirty="0"/>
              </a:p>
              <a:p>
                <a:pPr lvl="1"/>
                <a14:m>
                  <m:oMath xmlns:m="http://schemas.openxmlformats.org/officeDocument/2006/math">
                    <m:r>
                      <a:rPr lang="en-US" dirty="0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dirty="0" smtClean="0">
                        <a:latin typeface="Cambria Math" panose="02040503050406030204" pitchFamily="18" charset="0"/>
                      </a:rPr>
                      <m:t>=2</m:t>
                    </m:r>
                    <m:sSup>
                      <m:sSup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dirty="0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dirty="0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dirty="0">
                        <a:latin typeface="Cambria Math" panose="02040503050406030204" pitchFamily="18" charset="0"/>
                      </a:rPr>
                      <m:t>+12</m:t>
                    </m:r>
                    <m:r>
                      <a:rPr lang="en-US" dirty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dirty="0">
                        <a:latin typeface="Cambria Math" panose="02040503050406030204" pitchFamily="18" charset="0"/>
                      </a:rPr>
                      <m:t>+16</m:t>
                    </m:r>
                  </m:oMath>
                </a14:m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4" name="Content Placeholder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2"/>
              </p:nvPr>
            </p:nvSpPr>
            <p:spPr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2C2C70B-A0EF-4618-AA21-EB80ED5C1B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38D7FC-D340-41FE-ADC4-89F0C0F01347}" type="slidenum">
              <a:rPr lang="en-US" smtClean="0"/>
              <a:t>30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4" grpId="0" build="p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30FDFD-8CF7-4666-A764-D4D41ACB30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3-05 Solve Quadratic Equations using the Quadratic Formula (3.4)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C137612-D603-4E0F-A86D-ECE6B23A198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Objectives: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Use the discriminant to classify solutions to quadratic equations.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Use the quadratic formula to solve quadratic equations.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CE48182-E147-4F3E-ADF3-54822821F8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38D7FC-D340-41FE-ADC4-89F0C0F01347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88295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3-05 Solve Quadratic Equations using the Quadratic Formula (3.4)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sz="half" idx="1"/>
              </p:nvPr>
            </p:nvSpPr>
            <p:spPr/>
            <p:txBody>
              <a:bodyPr/>
              <a:lstStyle/>
              <a:p>
                <a:r>
                  <a:rPr lang="en-US" dirty="0"/>
                  <a:t>Work with a Partner: </a:t>
                </a:r>
                <a:br>
                  <a:rPr lang="en-US" dirty="0"/>
                </a:br>
                <a:r>
                  <a:rPr lang="en-US" dirty="0"/>
                  <a:t>Solve </a:t>
                </a:r>
                <a14:m>
                  <m:oMath xmlns:m="http://schemas.openxmlformats.org/officeDocument/2006/math">
                    <m:r>
                      <a:rPr lang="en-US" dirty="0" smtClean="0">
                        <a:latin typeface="Cambria Math" panose="02040503050406030204" pitchFamily="18" charset="0"/>
                      </a:rPr>
                      <m:t>𝑎</m:t>
                    </m:r>
                    <m:sSup>
                      <m:sSup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dirty="0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dirty="0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dirty="0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dirty="0" smtClean="0">
                        <a:latin typeface="Cambria Math" panose="02040503050406030204" pitchFamily="18" charset="0"/>
                      </a:rPr>
                      <m:t>𝑏𝑥</m:t>
                    </m:r>
                    <m:r>
                      <a:rPr lang="en-US" dirty="0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dirty="0" smtClean="0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dirty="0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dirty="0" smtClean="0">
                        <a:latin typeface="Cambria Math" panose="02040503050406030204" pitchFamily="18" charset="0"/>
                      </a:rPr>
                      <m:t>𝑎</m:t>
                    </m:r>
                    <m:sSup>
                      <m:sSup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dirty="0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dirty="0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dirty="0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dirty="0" err="1">
                        <a:latin typeface="Cambria Math" panose="02040503050406030204" pitchFamily="18" charset="0"/>
                      </a:rPr>
                      <m:t>𝑏𝑥</m:t>
                    </m:r>
                    <m:r>
                      <a:rPr lang="en-US" dirty="0">
                        <a:latin typeface="Cambria Math" panose="02040503050406030204" pitchFamily="18" charset="0"/>
                      </a:rPr>
                      <m:t>=−</m:t>
                    </m:r>
                    <m:r>
                      <a:rPr lang="en-US" dirty="0">
                        <a:latin typeface="Cambria Math" panose="02040503050406030204" pitchFamily="18" charset="0"/>
                      </a:rPr>
                      <m:t>𝑐</m:t>
                    </m:r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>
                            <a:latin typeface="Cambria Math" panose="02040503050406030204" pitchFamily="18" charset="0"/>
                          </a:rPr>
                          <m:t>𝑏</m:t>
                        </m:r>
                      </m:num>
                      <m:den>
                        <m:r>
                          <a:rPr lang="en-US">
                            <a:latin typeface="Cambria Math" panose="02040503050406030204" pitchFamily="18" charset="0"/>
                          </a:rPr>
                          <m:t>𝑎</m:t>
                        </m:r>
                      </m:den>
                    </m:f>
                    <m:r>
                      <a:rPr lang="en-US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>
                        <a:latin typeface="Cambria Math" panose="02040503050406030204" pitchFamily="18" charset="0"/>
                      </a:rPr>
                      <m:t>=−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>
                            <a:latin typeface="Cambria Math" panose="02040503050406030204" pitchFamily="18" charset="0"/>
                          </a:rPr>
                          <m:t>𝑐</m:t>
                        </m:r>
                      </m:num>
                      <m:den>
                        <m:r>
                          <a:rPr lang="en-US">
                            <a:latin typeface="Cambria Math" panose="02040503050406030204" pitchFamily="18" charset="0"/>
                          </a:rPr>
                          <m:t>𝑎</m:t>
                        </m:r>
                      </m:den>
                    </m:f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>
                            <a:latin typeface="Cambria Math" panose="02040503050406030204" pitchFamily="18" charset="0"/>
                          </a:rPr>
                          <m:t>𝑏</m:t>
                        </m:r>
                      </m:num>
                      <m:den>
                        <m:r>
                          <a:rPr lang="en-US">
                            <a:latin typeface="Cambria Math" panose="02040503050406030204" pitchFamily="18" charset="0"/>
                          </a:rPr>
                          <m:t>𝑎</m:t>
                        </m:r>
                      </m:den>
                    </m:f>
                    <m:r>
                      <a:rPr lang="en-US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>
                                    <a:latin typeface="Cambria Math" panose="02040503050406030204" pitchFamily="18" charset="0"/>
                                  </a:rPr>
                                  <m:t>𝑏</m:t>
                                </m:r>
                              </m:num>
                              <m:den>
                                <m:r>
                                  <a:rPr lang="en-US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  <m:r>
                                  <a:rPr lang="en-US"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</m:den>
                            </m:f>
                          </m:e>
                        </m:d>
                      </m:e>
                      <m:sup>
                        <m:r>
                          <a:rPr lang="en-US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>
                                    <a:latin typeface="Cambria Math" panose="02040503050406030204" pitchFamily="18" charset="0"/>
                                  </a:rPr>
                                  <m:t>𝑏</m:t>
                                </m:r>
                              </m:num>
                              <m:den>
                                <m:r>
                                  <a:rPr lang="en-US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  <m:r>
                                  <a:rPr lang="en-US"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</m:den>
                            </m:f>
                          </m:e>
                        </m:d>
                      </m:e>
                      <m:sup>
                        <m:r>
                          <a:rPr lang="en-US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>
                        <a:latin typeface="Cambria Math" panose="02040503050406030204" pitchFamily="18" charset="0"/>
                      </a:rPr>
                      <m:t>−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>
                            <a:latin typeface="Cambria Math" panose="02040503050406030204" pitchFamily="18" charset="0"/>
                          </a:rPr>
                          <m:t>𝑐</m:t>
                        </m:r>
                      </m:num>
                      <m:den>
                        <m:r>
                          <a:rPr lang="en-US">
                            <a:latin typeface="Cambria Math" panose="02040503050406030204" pitchFamily="18" charset="0"/>
                          </a:rPr>
                          <m:t>𝑎</m:t>
                        </m:r>
                      </m:den>
                    </m:f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>
                                <a:latin typeface="Cambria Math" panose="02040503050406030204" pitchFamily="18" charset="0"/>
                              </a:rPr>
                              <m:t>+</m:t>
                            </m:r>
                            <m:f>
                              <m:f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>
                                    <a:latin typeface="Cambria Math" panose="02040503050406030204" pitchFamily="18" charset="0"/>
                                  </a:rPr>
                                  <m:t>𝑏</m:t>
                                </m:r>
                              </m:num>
                              <m:den>
                                <m:r>
                                  <a:rPr lang="en-US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  <m:r>
                                  <a:rPr lang="en-US"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</m:den>
                            </m:f>
                          </m:e>
                        </m:d>
                      </m:e>
                      <m:sup>
                        <m:r>
                          <a:rPr lang="en-US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  <m:sup>
                            <m:r>
                              <a:rPr lang="en-US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r>
                          <a:rPr lang="en-US">
                            <a:latin typeface="Cambria Math" panose="02040503050406030204" pitchFamily="18" charset="0"/>
                          </a:rPr>
                          <m:t>4</m:t>
                        </m:r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p>
                            <m:r>
                              <a:rPr lang="en-US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  <m:r>
                      <a:rPr lang="en-US">
                        <a:latin typeface="Cambria Math" panose="02040503050406030204" pitchFamily="18" charset="0"/>
                      </a:rPr>
                      <m:t>−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>
                            <a:latin typeface="Cambria Math" panose="02040503050406030204" pitchFamily="18" charset="0"/>
                          </a:rPr>
                          <m:t>4</m:t>
                        </m:r>
                        <m:r>
                          <a:rPr lang="en-US">
                            <a:latin typeface="Cambria Math" panose="02040503050406030204" pitchFamily="18" charset="0"/>
                          </a:rPr>
                          <m:t>𝑎𝑐</m:t>
                        </m:r>
                      </m:num>
                      <m:den>
                        <m:r>
                          <a:rPr lang="en-US">
                            <a:latin typeface="Cambria Math" panose="02040503050406030204" pitchFamily="18" charset="0"/>
                          </a:rPr>
                          <m:t>4</m:t>
                        </m:r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p>
                            <m:r>
                              <a:rPr lang="en-US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</m:oMath>
                </a14:m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blipFill>
                <a:blip r:embed="rId3"/>
                <a:stretch>
                  <a:fillRect l="-1518" t="-18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3"/>
              <p:cNvSpPr>
                <a:spLocks noGrp="1"/>
              </p:cNvSpPr>
              <p:nvPr>
                <p:ph sz="half" idx="2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>
                                <a:latin typeface="Cambria Math" panose="02040503050406030204" pitchFamily="18" charset="0"/>
                              </a:rPr>
                              <m:t>+</m:t>
                            </m:r>
                            <m:f>
                              <m:f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>
                                    <a:latin typeface="Cambria Math" panose="02040503050406030204" pitchFamily="18" charset="0"/>
                                  </a:rPr>
                                  <m:t>𝑏</m:t>
                                </m:r>
                              </m:num>
                              <m:den>
                                <m:r>
                                  <a:rPr lang="en-US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  <m:r>
                                  <a:rPr lang="en-US"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</m:den>
                            </m:f>
                          </m:e>
                        </m:d>
                      </m:e>
                      <m:sup>
                        <m:r>
                          <a:rPr lang="en-US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  <m:sup>
                            <m:r>
                              <a:rPr lang="en-US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>
                            <a:latin typeface="Cambria Math" panose="02040503050406030204" pitchFamily="18" charset="0"/>
                          </a:rPr>
                          <m:t>−4</m:t>
                        </m:r>
                        <m:r>
                          <a:rPr lang="en-US">
                            <a:latin typeface="Cambria Math" panose="02040503050406030204" pitchFamily="18" charset="0"/>
                          </a:rPr>
                          <m:t>𝑎𝑐</m:t>
                        </m:r>
                      </m:num>
                      <m:den>
                        <m:r>
                          <a:rPr lang="en-US">
                            <a:latin typeface="Cambria Math" panose="02040503050406030204" pitchFamily="18" charset="0"/>
                          </a:rPr>
                          <m:t>4</m:t>
                        </m:r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p>
                            <m:r>
                              <a:rPr lang="en-US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>
                            <a:latin typeface="Cambria Math" panose="02040503050406030204" pitchFamily="18" charset="0"/>
                          </a:rPr>
                          <m:t>𝑏</m:t>
                        </m:r>
                      </m:num>
                      <m:den>
                        <m:r>
                          <a:rPr lang="en-US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>
                            <a:latin typeface="Cambria Math" panose="02040503050406030204" pitchFamily="18" charset="0"/>
                          </a:rPr>
                          <m:t>𝑎</m:t>
                        </m:r>
                      </m:den>
                    </m:f>
                    <m:r>
                      <a:rPr lang="en-US">
                        <a:latin typeface="Cambria Math" panose="02040503050406030204" pitchFamily="18" charset="0"/>
                      </a:rPr>
                      <m:t>=±</m:t>
                    </m:r>
                    <m:rad>
                      <m:radPr>
                        <m:degHide m:val="on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f>
                          <m:f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p>
                              <m:sSup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>
                                    <a:latin typeface="Cambria Math" panose="02040503050406030204" pitchFamily="18" charset="0"/>
                                  </a:rPr>
                                  <m:t>𝑏</m:t>
                                </m:r>
                              </m:e>
                              <m:sup>
                                <m:r>
                                  <a:rPr lang="en-US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en-US">
                                <a:latin typeface="Cambria Math" panose="02040503050406030204" pitchFamily="18" charset="0"/>
                              </a:rPr>
                              <m:t>−4</m:t>
                            </m:r>
                            <m:r>
                              <a:rPr lang="en-US">
                                <a:latin typeface="Cambria Math" panose="02040503050406030204" pitchFamily="18" charset="0"/>
                              </a:rPr>
                              <m:t>𝑎𝑐</m:t>
                            </m:r>
                          </m:num>
                          <m:den>
                            <m:r>
                              <a:rPr lang="en-US">
                                <a:latin typeface="Cambria Math" panose="02040503050406030204" pitchFamily="18" charset="0"/>
                              </a:rPr>
                              <m:t>4</m:t>
                            </m:r>
                            <m:sSup>
                              <m:sSup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</m:e>
                              <m:sup>
                                <m:r>
                                  <a:rPr lang="en-US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den>
                        </m:f>
                      </m:e>
                    </m:rad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>
                        <a:latin typeface="Cambria Math" panose="02040503050406030204" pitchFamily="18" charset="0"/>
                      </a:rPr>
                      <m:t>=−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>
                            <a:latin typeface="Cambria Math" panose="02040503050406030204" pitchFamily="18" charset="0"/>
                          </a:rPr>
                          <m:t>𝑏</m:t>
                        </m:r>
                      </m:num>
                      <m:den>
                        <m:r>
                          <a:rPr lang="en-US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>
                            <a:latin typeface="Cambria Math" panose="02040503050406030204" pitchFamily="18" charset="0"/>
                          </a:rPr>
                          <m:t>𝑎</m:t>
                        </m:r>
                      </m:den>
                    </m:f>
                    <m:r>
                      <a:rPr lang="en-US">
                        <a:latin typeface="Cambria Math" panose="02040503050406030204" pitchFamily="18" charset="0"/>
                      </a:rPr>
                      <m:t>±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sSup>
                              <m:sSup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>
                                    <a:latin typeface="Cambria Math" panose="02040503050406030204" pitchFamily="18" charset="0"/>
                                  </a:rPr>
                                  <m:t>𝑏</m:t>
                                </m:r>
                              </m:e>
                              <m:sup>
                                <m:r>
                                  <a:rPr lang="en-US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en-US">
                                <a:latin typeface="Cambria Math" panose="02040503050406030204" pitchFamily="18" charset="0"/>
                              </a:rPr>
                              <m:t>−4</m:t>
                            </m:r>
                            <m:r>
                              <a:rPr lang="en-US">
                                <a:latin typeface="Cambria Math" panose="02040503050406030204" pitchFamily="18" charset="0"/>
                              </a:rPr>
                              <m:t>𝑎𝑐</m:t>
                            </m:r>
                          </m:e>
                        </m:rad>
                      </m:num>
                      <m:den>
                        <m:r>
                          <a:rPr lang="en-US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>
                            <a:latin typeface="Cambria Math" panose="02040503050406030204" pitchFamily="18" charset="0"/>
                          </a:rPr>
                          <m:t>𝑎</m:t>
                        </m:r>
                      </m:den>
                    </m:f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mtClean="0">
                            <a:latin typeface="Cambria Math" panose="02040503050406030204" pitchFamily="18" charset="0"/>
                          </a:rPr>
                          <m:t>𝑏</m:t>
                        </m:r>
                        <m:r>
                          <a:rPr lang="en-US" smtClean="0">
                            <a:latin typeface="Cambria Math" panose="02040503050406030204" pitchFamily="18" charset="0"/>
                          </a:rPr>
                          <m:t>±</m:t>
                        </m:r>
                        <m:rad>
                          <m:radPr>
                            <m:degHide m:val="on"/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sSup>
                              <m:sSupPr>
                                <m:ctrlPr>
                                  <a:rPr lang="en-US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mtClean="0">
                                    <a:latin typeface="Cambria Math" panose="02040503050406030204" pitchFamily="18" charset="0"/>
                                  </a:rPr>
                                  <m:t>𝑏</m:t>
                                </m:r>
                              </m:e>
                              <m:sup>
                                <m:r>
                                  <a:rPr lang="en-US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en-US" smtClean="0">
                                <a:latin typeface="Cambria Math" panose="02040503050406030204" pitchFamily="18" charset="0"/>
                              </a:rPr>
                              <m:t>−4</m:t>
                            </m:r>
                            <m:r>
                              <a:rPr lang="en-US" smtClean="0">
                                <a:latin typeface="Cambria Math" panose="02040503050406030204" pitchFamily="18" charset="0"/>
                              </a:rPr>
                              <m:t>𝑎𝑐</m:t>
                            </m:r>
                          </m:e>
                        </m:rad>
                      </m:num>
                      <m:den>
                        <m:r>
                          <a:rPr lang="en-US" smtClean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smtClean="0">
                            <a:latin typeface="Cambria Math" panose="02040503050406030204" pitchFamily="18" charset="0"/>
                          </a:rPr>
                          <m:t>𝑎</m:t>
                        </m:r>
                      </m:den>
                    </m:f>
                  </m:oMath>
                </a14:m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4" name="Content Placeholder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2"/>
              </p:nvPr>
            </p:nvSpPr>
            <p:spPr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BA8EB025-C9B3-4F31-8E7D-0E07D4C783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38D7FC-D340-41FE-ADC4-89F0C0F01347}" type="slidenum">
              <a:rPr lang="en-US" smtClean="0"/>
              <a:t>32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4" grpId="0" build="p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3-05 Solve Quadratic Equations using the Quadratic Formula (3.4)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r>
                      <a:rPr lang="en-US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mtClean="0">
                            <a:latin typeface="Cambria Math" panose="02040503050406030204" pitchFamily="18" charset="0"/>
                          </a:rPr>
                          <m:t>𝑏</m:t>
                        </m:r>
                        <m:r>
                          <a:rPr lang="en-US" smtClean="0">
                            <a:latin typeface="Cambria Math" panose="02040503050406030204" pitchFamily="18" charset="0"/>
                          </a:rPr>
                          <m:t>±</m:t>
                        </m:r>
                        <m:rad>
                          <m:radPr>
                            <m:degHide m:val="on"/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sSup>
                              <m:sSupPr>
                                <m:ctrlPr>
                                  <a:rPr lang="en-US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mtClean="0">
                                    <a:latin typeface="Cambria Math" panose="02040503050406030204" pitchFamily="18" charset="0"/>
                                  </a:rPr>
                                  <m:t>𝑏</m:t>
                                </m:r>
                              </m:e>
                              <m:sup>
                                <m:r>
                                  <a:rPr lang="en-US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en-US" smtClean="0">
                                <a:latin typeface="Cambria Math" panose="02040503050406030204" pitchFamily="18" charset="0"/>
                              </a:rPr>
                              <m:t>−4</m:t>
                            </m:r>
                            <m:r>
                              <a:rPr lang="en-US" smtClean="0">
                                <a:latin typeface="Cambria Math" panose="02040503050406030204" pitchFamily="18" charset="0"/>
                              </a:rPr>
                              <m:t>𝑎𝑐</m:t>
                            </m:r>
                          </m:e>
                        </m:rad>
                      </m:num>
                      <m:den>
                        <m:r>
                          <a:rPr lang="en-US" smtClean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smtClean="0">
                            <a:latin typeface="Cambria Math" panose="02040503050406030204" pitchFamily="18" charset="0"/>
                          </a:rPr>
                          <m:t>𝑎</m:t>
                        </m:r>
                      </m:den>
                    </m:f>
                  </m:oMath>
                </a14:m>
                <a:endParaRPr lang="en-US" dirty="0"/>
              </a:p>
              <a:p>
                <a:r>
                  <a:rPr lang="en-US" dirty="0"/>
                  <a:t>This is called the </a:t>
                </a:r>
                <a:r>
                  <a:rPr lang="en-US" b="1" dirty="0"/>
                  <a:t>quadratic formula </a:t>
                </a:r>
                <a:r>
                  <a:rPr lang="en-US" dirty="0"/>
                  <a:t>and always works for quadratic equations. </a:t>
                </a:r>
              </a:p>
              <a:p>
                <a:r>
                  <a:rPr lang="en-US" dirty="0"/>
                  <a:t>The part under the square root, </a:t>
                </a:r>
                <a:r>
                  <a:rPr lang="en-US" b="1" dirty="0"/>
                  <a:t>discriminant</a:t>
                </a:r>
                <a:r>
                  <a:rPr lang="en-US" dirty="0"/>
                  <a:t>, tells you what kind of solutions you are going to have.  </a:t>
                </a:r>
              </a:p>
              <a:p>
                <a:pPr lvl="1"/>
                <a:r>
                  <a:rPr lang="en-US" i="1" dirty="0"/>
                  <a:t>b</a:t>
                </a:r>
                <a:r>
                  <a:rPr lang="en-US" baseline="30000" dirty="0"/>
                  <a:t>2</a:t>
                </a:r>
                <a:r>
                  <a:rPr lang="en-US" dirty="0"/>
                  <a:t> – 4</a:t>
                </a:r>
                <a:r>
                  <a:rPr lang="en-US" i="1" dirty="0"/>
                  <a:t>ac</a:t>
                </a:r>
                <a:r>
                  <a:rPr lang="en-US" dirty="0"/>
                  <a:t> &gt; 0  </a:t>
                </a:r>
                <a:r>
                  <a:rPr lang="en-US" dirty="0">
                    <a:sym typeface="Wingdings"/>
                  </a:rPr>
                  <a:t></a:t>
                </a:r>
                <a:r>
                  <a:rPr lang="en-US" dirty="0"/>
                  <a:t>  two distinct real solutions</a:t>
                </a:r>
              </a:p>
              <a:p>
                <a:pPr lvl="1"/>
                <a:r>
                  <a:rPr lang="en-US" i="1" dirty="0"/>
                  <a:t>b</a:t>
                </a:r>
                <a:r>
                  <a:rPr lang="en-US" baseline="30000" dirty="0"/>
                  <a:t>2</a:t>
                </a:r>
                <a:r>
                  <a:rPr lang="en-US" dirty="0"/>
                  <a:t> – 4</a:t>
                </a:r>
                <a:r>
                  <a:rPr lang="en-US" i="1" dirty="0"/>
                  <a:t>ac</a:t>
                </a:r>
                <a:r>
                  <a:rPr lang="en-US" dirty="0"/>
                  <a:t> = 0  </a:t>
                </a:r>
                <a:r>
                  <a:rPr lang="en-US" dirty="0">
                    <a:sym typeface="Wingdings"/>
                  </a:rPr>
                  <a:t></a:t>
                </a:r>
                <a:r>
                  <a:rPr lang="en-US" dirty="0"/>
                  <a:t>  exactly one real solution (a double solution)</a:t>
                </a:r>
              </a:p>
              <a:p>
                <a:pPr lvl="1"/>
                <a:r>
                  <a:rPr lang="en-US" i="1" dirty="0"/>
                  <a:t>b</a:t>
                </a:r>
                <a:r>
                  <a:rPr lang="en-US" baseline="30000" dirty="0"/>
                  <a:t>2</a:t>
                </a:r>
                <a:r>
                  <a:rPr lang="en-US" dirty="0"/>
                  <a:t> – 4</a:t>
                </a:r>
                <a:r>
                  <a:rPr lang="en-US" i="1" dirty="0"/>
                  <a:t>ac</a:t>
                </a:r>
                <a:r>
                  <a:rPr lang="en-US" dirty="0"/>
                  <a:t> &lt; 0  </a:t>
                </a:r>
                <a:r>
                  <a:rPr lang="en-US" dirty="0">
                    <a:sym typeface="Wingdings"/>
                  </a:rPr>
                  <a:t></a:t>
                </a:r>
                <a:r>
                  <a:rPr lang="en-US" dirty="0"/>
                  <a:t>  two distinct imaginary solutions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7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25E1B0D-4AC6-4355-9565-B8B06DA656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38D7FC-D340-41FE-ADC4-89F0C0F01347}" type="slidenum">
              <a:rPr lang="en-US" smtClean="0"/>
              <a:t>33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3-05 Solve Quadratic Equations using the Quadratic Formula (3.4)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sz="half" idx="1"/>
              </p:nvPr>
            </p:nvSpPr>
            <p:spPr/>
            <p:txBody>
              <a:bodyPr/>
              <a:lstStyle/>
              <a:p>
                <a:pPr lvl="0"/>
                <a:r>
                  <a:rPr lang="en-US" dirty="0"/>
                  <a:t>What types of solutions to </a:t>
                </a:r>
                <a:br>
                  <a:rPr lang="en-US" dirty="0"/>
                </a:br>
                <a14:m>
                  <m:oMath xmlns:m="http://schemas.openxmlformats.org/officeDocument/2006/math">
                    <m:r>
                      <a:rPr lang="en-US" dirty="0" smtClean="0">
                        <a:latin typeface="Cambria Math" panose="02040503050406030204" pitchFamily="18" charset="0"/>
                      </a:rPr>
                      <m:t>5</m:t>
                    </m:r>
                    <m:sSup>
                      <m:sSup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dirty="0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dirty="0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dirty="0" smtClean="0">
                        <a:latin typeface="Cambria Math" panose="02040503050406030204" pitchFamily="18" charset="0"/>
                      </a:rPr>
                      <m:t>+3</m:t>
                    </m:r>
                    <m:r>
                      <a:rPr lang="en-US" dirty="0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dirty="0" smtClean="0">
                        <a:latin typeface="Cambria Math" panose="02040503050406030204" pitchFamily="18" charset="0"/>
                      </a:rPr>
                      <m:t>−4=0</m:t>
                    </m:r>
                  </m:oMath>
                </a14:m>
                <a:r>
                  <a:rPr lang="en-US" dirty="0"/>
                  <a:t>? 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blipFill>
                <a:blip r:embed="rId3"/>
                <a:stretch>
                  <a:fillRect l="-1518" t="-18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Content Placeholder 5">
                <a:extLst>
                  <a:ext uri="{FF2B5EF4-FFF2-40B4-BE49-F238E27FC236}">
                    <a16:creationId xmlns:a16="http://schemas.microsoft.com/office/drawing/2014/main" id="{7E5D66D1-DA2B-45C9-BC75-085800273C9A}"/>
                  </a:ext>
                </a:extLst>
              </p:cNvPr>
              <p:cNvSpPr>
                <a:spLocks noGrp="1"/>
              </p:cNvSpPr>
              <p:nvPr>
                <p:ph sz="half" idx="2"/>
              </p:nvPr>
            </p:nvSpPr>
            <p:spPr/>
            <p:txBody>
              <a:bodyPr/>
              <a:lstStyle/>
              <a:p>
                <a:r>
                  <a:rPr lang="en-US" dirty="0"/>
                  <a:t>Solve </a:t>
                </a:r>
                <a14:m>
                  <m:oMath xmlns:m="http://schemas.openxmlformats.org/officeDocument/2006/math">
                    <m:r>
                      <a:rPr lang="en-US" dirty="0" smtClean="0">
                        <a:latin typeface="Cambria Math" panose="02040503050406030204" pitchFamily="18" charset="0"/>
                      </a:rPr>
                      <m:t>5</m:t>
                    </m:r>
                    <m:sSup>
                      <m:sSup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dirty="0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dirty="0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dirty="0" smtClean="0">
                        <a:latin typeface="Cambria Math" panose="02040503050406030204" pitchFamily="18" charset="0"/>
                      </a:rPr>
                      <m:t>+3</m:t>
                    </m:r>
                    <m:r>
                      <a:rPr lang="en-US" dirty="0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dirty="0" smtClean="0">
                        <a:latin typeface="Cambria Math" panose="02040503050406030204" pitchFamily="18" charset="0"/>
                      </a:rPr>
                      <m:t>=4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6" name="Content Placeholder 5">
                <a:extLst>
                  <a:ext uri="{FF2B5EF4-FFF2-40B4-BE49-F238E27FC236}">
                    <a16:creationId xmlns:a16="http://schemas.microsoft.com/office/drawing/2014/main" id="{7E5D66D1-DA2B-45C9-BC75-085800273C9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2"/>
              </p:nvPr>
            </p:nvSpPr>
            <p:spPr>
              <a:blipFill>
                <a:blip r:embed="rId4"/>
                <a:stretch>
                  <a:fillRect l="-1621" t="-188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EAB2E36-C7CA-4AB8-911D-DBFC6B55F6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38D7FC-D340-41FE-ADC4-89F0C0F01347}" type="slidenum">
              <a:rPr lang="en-US" smtClean="0"/>
              <a:t>34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3-05 Solve Quadratic Equations using the Quadratic Formula (3.4)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Solve </a:t>
                </a:r>
                <a14:m>
                  <m:oMath xmlns:m="http://schemas.openxmlformats.org/officeDocument/2006/math">
                    <m:r>
                      <a:rPr lang="en-US" smtClean="0">
                        <a:latin typeface="Cambria Math" panose="02040503050406030204" pitchFamily="18" charset="0"/>
                      </a:rPr>
                      <m:t>4</m:t>
                    </m:r>
                    <m:sSup>
                      <m:sSup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mtClean="0">
                        <a:latin typeface="Cambria Math" panose="02040503050406030204" pitchFamily="18" charset="0"/>
                      </a:rPr>
                      <m:t>−6</m:t>
                    </m:r>
                    <m:r>
                      <a:rPr lang="en-US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mtClean="0">
                        <a:latin typeface="Cambria Math" panose="02040503050406030204" pitchFamily="18" charset="0"/>
                      </a:rPr>
                      <m:t>+3=0</m:t>
                    </m:r>
                  </m:oMath>
                </a14:m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1151" t="-17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D229781-1E0D-411A-8721-FFDFEE7488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38D7FC-D340-41FE-ADC4-89F0C0F01347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71076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3EF6FA-00F3-4F4C-92DF-47E722DAE8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3-05 Solve Quadratic Equations using the Quadratic Formula (3.4)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AE5758F-F5EA-425F-B254-0A558B48F905}"/>
                  </a:ext>
                </a:extLst>
              </p:cNvPr>
              <p:cNvSpPr>
                <a:spLocks noGrp="1"/>
              </p:cNvSpPr>
              <p:nvPr>
                <p:ph sz="half" idx="1"/>
              </p:nvPr>
            </p:nvSpPr>
            <p:spPr/>
            <p:txBody>
              <a:bodyPr/>
              <a:lstStyle/>
              <a:p>
                <a:r>
                  <a:rPr lang="en-US" dirty="0"/>
                  <a:t>Find a possible pair of integer values for a and c so that the equation </a:t>
                </a:r>
                <a:br>
                  <a:rPr lang="en-US" dirty="0"/>
                </a:br>
                <a14:m>
                  <m:oMath xmlns:m="http://schemas.openxmlformats.org/officeDocument/2006/math">
                    <m:r>
                      <a:rPr lang="en-US" dirty="0" smtClean="0">
                        <a:latin typeface="Cambria Math" panose="02040503050406030204" pitchFamily="18" charset="0"/>
                      </a:rPr>
                      <m:t>𝑎</m:t>
                    </m:r>
                    <m:sSup>
                      <m:sSup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dirty="0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dirty="0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dirty="0">
                        <a:latin typeface="Cambria Math" panose="02040503050406030204" pitchFamily="18" charset="0"/>
                      </a:rPr>
                      <m:t>−12</m:t>
                    </m:r>
                    <m:r>
                      <a:rPr lang="en-US" dirty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dirty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dirty="0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dirty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US" dirty="0"/>
                  <a:t> has the given number and type of solution(s). Then write the equation.</a:t>
                </a:r>
              </a:p>
              <a:p>
                <a:r>
                  <a:rPr lang="en-US" dirty="0"/>
                  <a:t>a. one real solution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AE5758F-F5EA-425F-B254-0A558B48F90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blipFill>
                <a:blip r:embed="rId3"/>
                <a:stretch>
                  <a:fillRect l="-1518" t="-18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0AA3DBA-69F1-4147-A8FC-4BB00DC4AE3C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/>
              <a:t>b. two imaginary solutions</a:t>
            </a:r>
            <a:endParaRPr lang="en-US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8CE0D0B5-7A11-4FB4-BA23-0F254FF014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38D7FC-D340-41FE-ADC4-89F0C0F01347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33582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E235A4-3A55-4670-9960-12F5B5DAC3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3-05 Solve Quadratic Equations using the Quadratic Formula (3.4)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8633E8A-F9F3-4CE3-81FE-A5E8B79CD2EA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b="1" dirty="0"/>
                  <a:t>Real life problems</a:t>
                </a:r>
              </a:p>
              <a:p>
                <a:r>
                  <a:rPr lang="en-US" dirty="0"/>
                  <a:t>The height of an object that is hit or thrown up or down can be modeled by </a:t>
                </a:r>
              </a:p>
              <a:p>
                <a14:m>
                  <m:oMath xmlns:m="http://schemas.openxmlformats.org/officeDocument/2006/math">
                    <m:r>
                      <a:rPr lang="en-US" smtClean="0">
                        <a:latin typeface="Cambria Math" panose="02040503050406030204" pitchFamily="18" charset="0"/>
                      </a:rPr>
                      <m:t>h</m:t>
                    </m:r>
                    <m:d>
                      <m:d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  <m:r>
                      <a:rPr lang="en-US" smtClean="0">
                        <a:latin typeface="Cambria Math" panose="02040503050406030204" pitchFamily="18" charset="0"/>
                      </a:rPr>
                      <m:t>=−16</m:t>
                    </m:r>
                    <m:sSup>
                      <m:sSup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p>
                        <m:r>
                          <a:rPr lang="en-US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mtClean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smtClean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US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endParaRPr lang="en-US" dirty="0"/>
              </a:p>
              <a:p>
                <a:r>
                  <a:rPr lang="en-US" dirty="0"/>
                  <a:t>where </a:t>
                </a:r>
                <a:r>
                  <a:rPr lang="en-US" i="1" dirty="0"/>
                  <a:t>v</a:t>
                </a:r>
                <a:r>
                  <a:rPr lang="en-US" baseline="-25000" dirty="0"/>
                  <a:t>0</a:t>
                </a:r>
                <a:r>
                  <a:rPr lang="en-US" dirty="0"/>
                  <a:t> is the initial velocity (up +, down −), and </a:t>
                </a:r>
                <a:r>
                  <a:rPr lang="en-US" i="1" dirty="0"/>
                  <a:t>s</a:t>
                </a:r>
                <a:r>
                  <a:rPr lang="en-US" baseline="-25000" dirty="0"/>
                  <a:t>0</a:t>
                </a:r>
                <a:r>
                  <a:rPr lang="en-US" dirty="0"/>
                  <a:t> is the initial height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8633E8A-F9F3-4CE3-81FE-A5E8B79CD2E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750" t="-18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31CD105-AE93-4962-AD5B-2EAF0E8726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38D7FC-D340-41FE-ADC4-89F0C0F01347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8030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CE4D55-8579-47C7-91F9-E5AAA02C34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3-06 Solving Quadratic Equations by Any Method (Review)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0C58387-93DF-43A5-AAB7-9A188DE2BC7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Objectives: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Choose the best method to solve quadratic equations.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Solve quadratic equations without a method given.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CDD010C-CB3D-4A66-99C8-31240715A7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38D7FC-D340-41FE-ADC4-89F0C0F01347}" type="slidenum">
              <a:rPr lang="en-US" smtClean="0"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79703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0C8650-27F4-43EF-B5D3-944BEE1FC6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3-06 Solving Quadratic Equations by Any Method (Review)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E8D1E3C-561C-4BE7-8ECE-D0328B7C40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-1" y="1325563"/>
            <a:ext cx="12191999" cy="5160962"/>
          </a:xfrm>
        </p:spPr>
        <p:txBody>
          <a:bodyPr/>
          <a:lstStyle/>
          <a:p>
            <a:r>
              <a:rPr lang="en-US" b="1" dirty="0"/>
              <a:t>Choose the Best Method to Solve a Quadratic Equation</a:t>
            </a:r>
          </a:p>
          <a:p>
            <a:pPr marL="0" indent="0">
              <a:buNone/>
            </a:pPr>
            <a:r>
              <a:rPr lang="en-US" dirty="0"/>
              <a:t>To most efficiently solve a quadratic equation,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If </a:t>
            </a:r>
            <a:r>
              <a:rPr lang="en-US" i="1" dirty="0"/>
              <a:t>x</a:t>
            </a:r>
            <a:r>
              <a:rPr lang="en-US" dirty="0"/>
              <a:t> appears only once and it is squared—either </a:t>
            </a:r>
            <a:r>
              <a:rPr lang="en-US" i="1" dirty="0"/>
              <a:t>x</a:t>
            </a:r>
            <a:r>
              <a:rPr lang="en-US" baseline="30000" dirty="0"/>
              <a:t>2</a:t>
            </a:r>
            <a:r>
              <a:rPr lang="en-US" dirty="0"/>
              <a:t> or (</a:t>
            </a:r>
            <a:r>
              <a:rPr lang="en-US" i="1" dirty="0"/>
              <a:t>x</a:t>
            </a:r>
            <a:r>
              <a:rPr lang="en-US" dirty="0"/>
              <a:t> – </a:t>
            </a:r>
            <a:r>
              <a:rPr lang="en-US" i="1" dirty="0"/>
              <a:t>k</a:t>
            </a:r>
            <a:r>
              <a:rPr lang="en-US" dirty="0"/>
              <a:t>)</a:t>
            </a:r>
            <a:r>
              <a:rPr lang="en-US" baseline="30000" dirty="0"/>
              <a:t>2</a:t>
            </a:r>
            <a:r>
              <a:rPr lang="en-US" dirty="0"/>
              <a:t>— solve by taking square roots.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If both </a:t>
            </a:r>
            <a:r>
              <a:rPr lang="en-US" i="1" dirty="0"/>
              <a:t>x</a:t>
            </a:r>
            <a:r>
              <a:rPr lang="en-US" baseline="30000" dirty="0"/>
              <a:t>2</a:t>
            </a:r>
            <a:r>
              <a:rPr lang="en-US" dirty="0"/>
              <a:t> and </a:t>
            </a:r>
            <a:r>
              <a:rPr lang="en-US" i="1" dirty="0"/>
              <a:t>x</a:t>
            </a:r>
            <a:r>
              <a:rPr lang="en-US" dirty="0"/>
              <a:t> appear, make the equation equal to zero and…</a:t>
            </a:r>
          </a:p>
          <a:p>
            <a:pPr marL="971550" lvl="1" indent="-514350">
              <a:buFont typeface="+mj-lt"/>
              <a:buAutoNum type="alphaLcPeriod"/>
            </a:pPr>
            <a:r>
              <a:rPr lang="en-US" dirty="0"/>
              <a:t>Try solving by factoring.</a:t>
            </a:r>
          </a:p>
          <a:p>
            <a:pPr marL="971550" lvl="1" indent="-514350">
              <a:buFont typeface="+mj-lt"/>
              <a:buAutoNum type="alphaLcPeriod"/>
            </a:pPr>
            <a:r>
              <a:rPr lang="en-US" dirty="0"/>
              <a:t>If it cannot be factored quickly, solve by completing the square or the quadratic formula.</a:t>
            </a:r>
          </a:p>
          <a:p>
            <a:pPr marL="971550" lvl="1" indent="-514350">
              <a:buFont typeface="+mj-lt"/>
              <a:buAutoNum type="alphaLcPeriod"/>
            </a:pPr>
            <a:r>
              <a:rPr lang="en-US" dirty="0"/>
              <a:t>Graphing is usually only as a last resort for complicated problems.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435AEEC-AA91-42C5-954C-A08682FFD1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38D7FC-D340-41FE-ADC4-89F0C0F01347}" type="slidenum">
              <a:rPr lang="en-US" smtClean="0"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01670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3-01 Complex Numbers (3.2)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sz="half"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b="1" dirty="0"/>
                  <a:t>Imaginary Number </a:t>
                </a:r>
                <a:r>
                  <a:rPr lang="en-US" dirty="0"/>
                  <a:t>(imaginary unit)</a:t>
                </a:r>
              </a:p>
              <a:p>
                <a:pPr lvl="1"/>
                <a:r>
                  <a:rPr lang="en-US" i="1" dirty="0" err="1"/>
                  <a:t>i</a:t>
                </a:r>
                <a:endParaRPr lang="en-US" i="1" dirty="0"/>
              </a:p>
              <a:p>
                <a:pPr lvl="1"/>
                <a:r>
                  <a:rPr lang="en-US" i="1" dirty="0"/>
                  <a:t>i</a:t>
                </a:r>
                <a:r>
                  <a:rPr lang="en-US" dirty="0"/>
                  <a:t> =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b="0" i="1" smtClean="0">
                            <a:latin typeface="Cambria Math"/>
                          </a:rPr>
                          <m:t>−1</m:t>
                        </m:r>
                      </m:e>
                    </m:rad>
                    <m:r>
                      <a:rPr lang="en-US" b="0" i="1" smtClean="0">
                        <a:latin typeface="Cambria Math"/>
                      </a:rPr>
                      <m:t> </m:t>
                    </m:r>
                  </m:oMath>
                </a14:m>
                <a:endParaRPr lang="en-US" dirty="0"/>
              </a:p>
              <a:p>
                <a:pPr lvl="1"/>
                <a:r>
                  <a:rPr lang="en-US" i="1" dirty="0"/>
                  <a:t>i</a:t>
                </a:r>
                <a:r>
                  <a:rPr lang="en-US" baseline="30000" dirty="0"/>
                  <a:t>2</a:t>
                </a:r>
                <a:r>
                  <a:rPr lang="en-US" dirty="0"/>
                  <a:t> = −1</a:t>
                </a:r>
              </a:p>
              <a:p>
                <a:r>
                  <a:rPr lang="en-US" b="1" dirty="0"/>
                  <a:t>Complex Number</a:t>
                </a:r>
              </a:p>
              <a:p>
                <a:pPr lvl="1"/>
                <a:r>
                  <a:rPr lang="en-US" i="1" dirty="0"/>
                  <a:t>a + bi</a:t>
                </a:r>
              </a:p>
              <a:p>
                <a:pPr lvl="1"/>
                <a:endParaRPr lang="en-US" i="1" dirty="0"/>
              </a:p>
              <a:p>
                <a:pPr lvl="1"/>
                <a:r>
                  <a:rPr lang="en-US" i="1" dirty="0"/>
                  <a:t>a</a:t>
                </a:r>
                <a:r>
                  <a:rPr lang="en-US" dirty="0"/>
                  <a:t> is real part</a:t>
                </a:r>
              </a:p>
              <a:p>
                <a:pPr lvl="1"/>
                <a:r>
                  <a:rPr lang="en-US" i="1" dirty="0"/>
                  <a:t>bi</a:t>
                </a:r>
                <a:r>
                  <a:rPr lang="en-US" dirty="0"/>
                  <a:t> is imaginary part</a:t>
                </a:r>
              </a:p>
              <a:p>
                <a:pPr lvl="1"/>
                <a:endParaRPr lang="en-US" i="1" dirty="0"/>
              </a:p>
              <a:p>
                <a:pPr lvl="1"/>
                <a:r>
                  <a:rPr lang="en-US" dirty="0"/>
                  <a:t>Any number with </a:t>
                </a:r>
                <a:r>
                  <a:rPr lang="en-US" i="1" dirty="0" err="1"/>
                  <a:t>i</a:t>
                </a:r>
                <a:r>
                  <a:rPr lang="en-US" dirty="0"/>
                  <a:t> is called imaginary</a:t>
                </a:r>
              </a:p>
              <a:p>
                <a:pPr lvl="1"/>
                <a:endParaRPr lang="en-US" dirty="0">
                  <a:sym typeface="Symbol"/>
                </a:endParaRPr>
              </a:p>
              <a:p>
                <a:pPr lvl="1"/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blipFill>
                <a:blip r:embed="rId3"/>
                <a:stretch>
                  <a:fillRect l="-1518" t="-1889" b="-18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3">
                <a:extLst>
                  <a:ext uri="{FF2B5EF4-FFF2-40B4-BE49-F238E27FC236}">
                    <a16:creationId xmlns:a16="http://schemas.microsoft.com/office/drawing/2014/main" id="{04F27802-D00A-4FF5-BB69-6930802173DB}"/>
                  </a:ext>
                </a:extLst>
              </p:cNvPr>
              <p:cNvSpPr>
                <a:spLocks noGrp="1"/>
              </p:cNvSpPr>
              <p:nvPr>
                <p:ph sz="half" idx="2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b="0" i="1" smtClean="0">
                            <a:latin typeface="Cambria Math" panose="02040503050406030204" pitchFamily="18" charset="0"/>
                            <a:sym typeface="Symbol"/>
                          </a:rPr>
                        </m:ctrlPr>
                      </m:radPr>
                      <m:deg/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sym typeface="Symbol"/>
                          </a:rPr>
                          <m:t>−9</m:t>
                        </m:r>
                      </m:e>
                    </m:rad>
                  </m:oMath>
                </a14:m>
                <a:endParaRPr lang="en-US" b="0" i="1" dirty="0">
                  <a:latin typeface="Cambria Math" panose="02040503050406030204" pitchFamily="18" charset="0"/>
                  <a:sym typeface="Symbol"/>
                </a:endParaRPr>
              </a:p>
              <a:p>
                <a:endParaRPr lang="en-US" i="1" dirty="0">
                  <a:latin typeface="Cambria Math" panose="02040503050406030204" pitchFamily="18" charset="0"/>
                  <a:sym typeface="Symbol"/>
                </a:endParaRPr>
              </a:p>
              <a:p>
                <a:endParaRPr lang="en-US" b="0" i="1" dirty="0">
                  <a:latin typeface="Cambria Math" panose="02040503050406030204" pitchFamily="18" charset="0"/>
                  <a:sym typeface="Symbol"/>
                </a:endParaRPr>
              </a:p>
              <a:p>
                <a:endParaRPr lang="en-US" i="1" dirty="0">
                  <a:latin typeface="Cambria Math" panose="02040503050406030204" pitchFamily="18" charset="0"/>
                  <a:sym typeface="Symbol"/>
                </a:endParaRPr>
              </a:p>
              <a:p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b="0" i="1" smtClean="0">
                            <a:latin typeface="Cambria Math" panose="02040503050406030204" pitchFamily="18" charset="0"/>
                            <a:sym typeface="Symbol"/>
                          </a:rPr>
                        </m:ctrlPr>
                      </m:radPr>
                      <m:deg/>
                      <m:e>
                        <m:r>
                          <a:rPr lang="en-US" b="0" i="1" smtClean="0">
                            <a:latin typeface="Cambria Math"/>
                            <a:sym typeface="Symbol"/>
                          </a:rPr>
                          <m:t>−12</m:t>
                        </m:r>
                      </m:e>
                    </m:rad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4" name="Content Placeholder 3">
                <a:extLst>
                  <a:ext uri="{FF2B5EF4-FFF2-40B4-BE49-F238E27FC236}">
                    <a16:creationId xmlns:a16="http://schemas.microsoft.com/office/drawing/2014/main" id="{04F27802-D00A-4FF5-BB69-6930802173D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2"/>
              </p:nvPr>
            </p:nvSpPr>
            <p:spPr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C0167AF-55EC-418C-ABA4-D68722204C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38D7FC-D340-41FE-ADC4-89F0C0F01347}" type="slidenum">
              <a:rPr lang="en-US" smtClean="0"/>
              <a:t>4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4" grpId="0" build="p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E8FC3E-D3A3-45EC-928F-3E75EA6ED7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3-06 Solving Quadratic Equations by Any Method (Review)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FC0FAE7-1CD3-4519-9077-4ED0CCB7EF2C}"/>
                  </a:ext>
                </a:extLst>
              </p:cNvPr>
              <p:cNvSpPr>
                <a:spLocks noGrp="1"/>
              </p:cNvSpPr>
              <p:nvPr>
                <p:ph sz="half" idx="1"/>
              </p:nvPr>
            </p:nvSpPr>
            <p:spPr/>
            <p:txBody>
              <a:bodyPr/>
              <a:lstStyle/>
              <a:p>
                <a:r>
                  <a:rPr lang="en-US" dirty="0"/>
                  <a:t>Solve</a:t>
                </a:r>
              </a:p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+6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+5=0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FC0FAE7-1CD3-4519-9077-4ED0CCB7EF2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blipFill>
                <a:blip r:embed="rId3"/>
                <a:stretch>
                  <a:fillRect l="-1518" t="-18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3">
                <a:extLst>
                  <a:ext uri="{FF2B5EF4-FFF2-40B4-BE49-F238E27FC236}">
                    <a16:creationId xmlns:a16="http://schemas.microsoft.com/office/drawing/2014/main" id="{38B2EAA8-E838-4819-86C8-CEFAC2CC89BB}"/>
                  </a:ext>
                </a:extLst>
              </p:cNvPr>
              <p:cNvSpPr>
                <a:spLocks noGrp="1"/>
              </p:cNvSpPr>
              <p:nvPr>
                <p:ph sz="half" idx="2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3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−12=5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4" name="Content Placeholder 3">
                <a:extLst>
                  <a:ext uri="{FF2B5EF4-FFF2-40B4-BE49-F238E27FC236}">
                    <a16:creationId xmlns:a16="http://schemas.microsoft.com/office/drawing/2014/main" id="{38B2EAA8-E838-4819-86C8-CEFAC2CC89B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2"/>
              </p:nvPr>
            </p:nvSpPr>
            <p:spPr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5D5A54A-DB93-4A4E-B378-2C86D90F3C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38D7FC-D340-41FE-ADC4-89F0C0F01347}" type="slidenum">
              <a:rPr lang="en-US" smtClean="0"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01974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5A94A9-9324-456C-8C41-F38C611140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3-06 Solving Quadratic Equations by Any Method (Review)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3FA690E-83FC-4C43-855E-99AE1D21BB7F}"/>
                  </a:ext>
                </a:extLst>
              </p:cNvPr>
              <p:cNvSpPr>
                <a:spLocks noGrp="1"/>
              </p:cNvSpPr>
              <p:nvPr>
                <p:ph sz="half" idx="1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</a:rPr>
                      <m:t>4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=375−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3FA690E-83FC-4C43-855E-99AE1D21BB7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3">
                <a:extLst>
                  <a:ext uri="{FF2B5EF4-FFF2-40B4-BE49-F238E27FC236}">
                    <a16:creationId xmlns:a16="http://schemas.microsoft.com/office/drawing/2014/main" id="{DF0DFAA5-93D4-4525-BC23-A8C31240B7A0}"/>
                  </a:ext>
                </a:extLst>
              </p:cNvPr>
              <p:cNvSpPr>
                <a:spLocks noGrp="1"/>
              </p:cNvSpPr>
              <p:nvPr>
                <p:ph sz="half" idx="2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+5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−7=0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4" name="Content Placeholder 3">
                <a:extLst>
                  <a:ext uri="{FF2B5EF4-FFF2-40B4-BE49-F238E27FC236}">
                    <a16:creationId xmlns:a16="http://schemas.microsoft.com/office/drawing/2014/main" id="{DF0DFAA5-93D4-4525-BC23-A8C31240B7A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2"/>
              </p:nvPr>
            </p:nvSpPr>
            <p:spPr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FC0061A-62ED-4B90-B17F-F1E2BC2B08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38D7FC-D340-41FE-ADC4-89F0C0F01347}" type="slidenum">
              <a:rPr lang="en-US" smtClean="0"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68731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CC6180-5DD7-403A-8476-00D7057A3C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3-06 Solving Quadratic Equations by Any Method (Review)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6D81D63-53D4-4C0D-9829-6F3300D913A6}"/>
                  </a:ext>
                </a:extLst>
              </p:cNvPr>
              <p:cNvSpPr>
                <a:spLocks noGrp="1"/>
              </p:cNvSpPr>
              <p:nvPr>
                <p:ph sz="half" idx="1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3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=54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6D81D63-53D4-4C0D-9829-6F3300D913A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4E3C3D8-1174-43F2-BD33-55F8609CC455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0E8ED81-BA9F-4AA0-9305-BC87CB3F59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38D7FC-D340-41FE-ADC4-89F0C0F01347}" type="slidenum">
              <a:rPr lang="en-US" smtClean="0"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29583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45AF1E-1AFA-41D3-B85F-57E0D4E453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3-07 Solve Quadratic Inequalities (3.6)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E7C07E8-2094-48D9-BE50-5E7C6ECDCAE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Objectives: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Solve quadratic inequalities in one variable algebraically.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Solve quadratic inequalities in one variable graphically.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888BA14-1E21-453A-B0CA-33439E9131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38D7FC-D340-41FE-ADC4-89F0C0F01347}" type="slidenum">
              <a:rPr lang="en-US" smtClean="0"/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83096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3-07 Solve Quadratic Inequalities (3.6)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en-US" b="1" dirty="0"/>
              <a:t>Solve inequalities in one variable. 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Make = 0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Factor or use the quadratic formula to find the zeros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Graph the zeros on a number line (notice it cuts the line into three parts)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Pick a number in each of the three parts as test points 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Test the points in the original inequality to see true or false  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Write inequalities for the regions that were true 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r>
              <a:rPr lang="en-US" i="1" dirty="0"/>
              <a:t>p</a:t>
            </a:r>
            <a:r>
              <a:rPr lang="en-US" baseline="30000" dirty="0"/>
              <a:t>2</a:t>
            </a:r>
            <a:r>
              <a:rPr lang="en-US" dirty="0"/>
              <a:t> − 4</a:t>
            </a:r>
            <a:r>
              <a:rPr lang="en-US" i="1" dirty="0"/>
              <a:t>p</a:t>
            </a:r>
            <a:r>
              <a:rPr lang="en-US" dirty="0"/>
              <a:t> </a:t>
            </a:r>
            <a:r>
              <a:rPr lang="en-US" dirty="0">
                <a:sym typeface="Symbol"/>
              </a:rPr>
              <a:t></a:t>
            </a:r>
            <a:r>
              <a:rPr lang="en-US" dirty="0"/>
              <a:t> 5</a:t>
            </a:r>
          </a:p>
          <a:p>
            <a:endParaRPr lang="en-US" dirty="0"/>
          </a:p>
        </p:txBody>
      </p:sp>
      <p:grpSp>
        <p:nvGrpSpPr>
          <p:cNvPr id="3" name="Group 21"/>
          <p:cNvGrpSpPr/>
          <p:nvPr/>
        </p:nvGrpSpPr>
        <p:grpSpPr>
          <a:xfrm>
            <a:off x="6197600" y="3200400"/>
            <a:ext cx="5486400" cy="381000"/>
            <a:chOff x="4648200" y="3200400"/>
            <a:chExt cx="4114800" cy="381000"/>
          </a:xfrm>
        </p:grpSpPr>
        <p:cxnSp>
          <p:nvCxnSpPr>
            <p:cNvPr id="7" name="Straight Arrow Connector 6"/>
            <p:cNvCxnSpPr/>
            <p:nvPr/>
          </p:nvCxnSpPr>
          <p:spPr>
            <a:xfrm>
              <a:off x="4648200" y="3427412"/>
              <a:ext cx="4114800" cy="1588"/>
            </a:xfrm>
            <a:prstGeom prst="straightConnector1">
              <a:avLst/>
            </a:prstGeom>
            <a:ln>
              <a:headEnd type="arrow" w="med" len="med"/>
              <a:tailEnd type="arrow" w="med" len="med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rot="5400000">
              <a:off x="4686300" y="3390900"/>
              <a:ext cx="381000" cy="0"/>
            </a:xfrm>
            <a:prstGeom prst="line">
              <a:avLst/>
            </a:prstGeom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rot="5400000">
              <a:off x="5905500" y="3390900"/>
              <a:ext cx="381000" cy="0"/>
            </a:xfrm>
            <a:prstGeom prst="line">
              <a:avLst/>
            </a:prstGeom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5400000">
              <a:off x="4991100" y="3390900"/>
              <a:ext cx="381000" cy="0"/>
            </a:xfrm>
            <a:prstGeom prst="line">
              <a:avLst/>
            </a:prstGeom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rot="5400000">
              <a:off x="5295900" y="3390900"/>
              <a:ext cx="381000" cy="0"/>
            </a:xfrm>
            <a:prstGeom prst="line">
              <a:avLst/>
            </a:prstGeom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rot="5400000">
              <a:off x="5600700" y="3390900"/>
              <a:ext cx="381000" cy="0"/>
            </a:xfrm>
            <a:prstGeom prst="line">
              <a:avLst/>
            </a:prstGeom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5400000">
              <a:off x="6210300" y="3390900"/>
              <a:ext cx="381000" cy="0"/>
            </a:xfrm>
            <a:prstGeom prst="line">
              <a:avLst/>
            </a:prstGeom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rot="5400000">
              <a:off x="6515100" y="3390900"/>
              <a:ext cx="381000" cy="0"/>
            </a:xfrm>
            <a:prstGeom prst="line">
              <a:avLst/>
            </a:prstGeom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5400000">
              <a:off x="6819900" y="3390900"/>
              <a:ext cx="381000" cy="0"/>
            </a:xfrm>
            <a:prstGeom prst="line">
              <a:avLst/>
            </a:prstGeom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5400000">
              <a:off x="7124700" y="3390900"/>
              <a:ext cx="381000" cy="0"/>
            </a:xfrm>
            <a:prstGeom prst="line">
              <a:avLst/>
            </a:prstGeom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rot="5400000">
              <a:off x="7429500" y="3390900"/>
              <a:ext cx="381000" cy="0"/>
            </a:xfrm>
            <a:prstGeom prst="line">
              <a:avLst/>
            </a:prstGeom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 rot="5400000">
              <a:off x="7734300" y="3390900"/>
              <a:ext cx="381000" cy="0"/>
            </a:xfrm>
            <a:prstGeom prst="line">
              <a:avLst/>
            </a:prstGeom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rot="5400000">
              <a:off x="8039100" y="3390900"/>
              <a:ext cx="381000" cy="0"/>
            </a:xfrm>
            <a:prstGeom prst="line">
              <a:avLst/>
            </a:prstGeom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rot="5400000">
              <a:off x="8343900" y="3390900"/>
              <a:ext cx="381000" cy="0"/>
            </a:xfrm>
            <a:prstGeom prst="line">
              <a:avLst/>
            </a:prstGeom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" name="TextBox 5"/>
          <p:cNvSpPr txBox="1"/>
          <p:nvPr/>
        </p:nvSpPr>
        <p:spPr>
          <a:xfrm>
            <a:off x="7926876" y="3581401"/>
            <a:ext cx="3545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0</a:t>
            </a:r>
          </a:p>
        </p:txBody>
      </p:sp>
      <p:sp>
        <p:nvSpPr>
          <p:cNvPr id="24" name="Slide Number Placeholder 23">
            <a:extLst>
              <a:ext uri="{FF2B5EF4-FFF2-40B4-BE49-F238E27FC236}">
                <a16:creationId xmlns:a16="http://schemas.microsoft.com/office/drawing/2014/main" id="{6ECD9799-08CA-47DD-87F2-40649E06D9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38D7FC-D340-41FE-ADC4-89F0C0F01347}" type="slidenum">
              <a:rPr lang="en-US" smtClean="0"/>
              <a:t>44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  <p:bldP spid="6" grpId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354034-D9B2-4C10-8C2A-32E570B508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3-07 Solve Quadratic Inequalities (3.6)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29809E1-D84A-4B86-A266-88F706579107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Solve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−4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&gt;45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29809E1-D84A-4B86-A266-88F70657910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750" t="-18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1D533AC-D25D-4132-8B6F-CD89B61BCD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38D7FC-D340-41FE-ADC4-89F0C0F01347}" type="slidenum">
              <a:rPr lang="en-US" smtClean="0"/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12163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3-07 Solve Quadratic Inequalities (3.6)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1" y="1325563"/>
            <a:ext cx="12191999" cy="5160962"/>
          </a:xfrm>
        </p:spPr>
        <p:txBody>
          <a:bodyPr/>
          <a:lstStyle/>
          <a:p>
            <a:r>
              <a:rPr lang="en-US" dirty="0"/>
              <a:t>Or you could also solve the quadratic inequality in one variable by graphing the quadratic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/>
              <a:t>Make the inequality = 0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/>
              <a:t>Plot points on a number line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/>
              <a:t>Quick graph</a:t>
            </a:r>
            <a:endParaRPr lang="en-US" dirty="0"/>
          </a:p>
          <a:p>
            <a:pPr marL="1428750" lvl="2" indent="-514350">
              <a:buFont typeface="+mj-lt"/>
              <a:buAutoNum type="alphaLcPeriod"/>
            </a:pPr>
            <a:r>
              <a:rPr lang="en-US" dirty="0"/>
              <a:t>When the graph is below the </a:t>
            </a:r>
            <a:r>
              <a:rPr lang="en-US" i="1" dirty="0"/>
              <a:t>x</a:t>
            </a:r>
            <a:r>
              <a:rPr lang="en-US" dirty="0"/>
              <a:t>-axis; ≤ 0</a:t>
            </a:r>
          </a:p>
          <a:p>
            <a:pPr marL="1428750" lvl="2" indent="-514350">
              <a:buFont typeface="+mj-lt"/>
              <a:buAutoNum type="alphaLcPeriod"/>
            </a:pPr>
            <a:r>
              <a:rPr lang="en-US" dirty="0"/>
              <a:t>When the graph is above the </a:t>
            </a:r>
            <a:r>
              <a:rPr lang="en-US" i="1" dirty="0"/>
              <a:t>x</a:t>
            </a:r>
            <a:r>
              <a:rPr lang="en-US" dirty="0"/>
              <a:t>-axis; ≥ 0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416800" y="2209801"/>
            <a:ext cx="4775200" cy="46482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6608F88-79FC-4514-8676-81A3C8E9D1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38D7FC-D340-41FE-ADC4-89F0C0F01347}" type="slidenum">
              <a:rPr lang="en-US" smtClean="0"/>
              <a:t>46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7BE3882A-E76A-4D65-8242-B3DA177B09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3-07 Solve Quadratic Inequalities (3.6)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4">
                <a:extLst>
                  <a:ext uri="{FF2B5EF4-FFF2-40B4-BE49-F238E27FC236}">
                    <a16:creationId xmlns:a16="http://schemas.microsoft.com/office/drawing/2014/main" id="{98A87BE7-C3F2-4DD2-AE6E-AA6DFC456D70}"/>
                  </a:ext>
                </a:extLst>
              </p:cNvPr>
              <p:cNvSpPr>
                <a:spLocks noGrp="1"/>
              </p:cNvSpPr>
              <p:nvPr>
                <p:ph sz="half" idx="1"/>
              </p:nvPr>
            </p:nvSpPr>
            <p:spPr/>
            <p:txBody>
              <a:bodyPr/>
              <a:lstStyle/>
              <a:p>
                <a:r>
                  <a:rPr lang="en-US" dirty="0"/>
                  <a:t>Solve using a graph.</a:t>
                </a:r>
                <a:endParaRPr lang="en-US" b="0" i="1" dirty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−20&gt;0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" name="Content Placeholder 4">
                <a:extLst>
                  <a:ext uri="{FF2B5EF4-FFF2-40B4-BE49-F238E27FC236}">
                    <a16:creationId xmlns:a16="http://schemas.microsoft.com/office/drawing/2014/main" id="{98A87BE7-C3F2-4DD2-AE6E-AA6DFC456D7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blipFill>
                <a:blip r:embed="rId3"/>
                <a:stretch>
                  <a:fillRect l="-1518" t="-18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2" name="Content Placeholder 11">
            <a:extLst>
              <a:ext uri="{FF2B5EF4-FFF2-40B4-BE49-F238E27FC236}">
                <a16:creationId xmlns:a16="http://schemas.microsoft.com/office/drawing/2014/main" id="{899EEE0A-629F-4C4B-B1F1-ACF8994A46A4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202" y="3300663"/>
            <a:ext cx="5780392" cy="1001935"/>
          </a:xfrm>
        </p:spPr>
      </p:pic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C84801F6-1A54-464C-8D68-51FD04B951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38D7FC-D340-41FE-ADC4-89F0C0F01347}" type="slidenum">
              <a:rPr lang="en-US" smtClean="0"/>
              <a:t>47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04439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7BE3882A-E76A-4D65-8242-B3DA177B09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3-07 Solve Quadratic Inequalities (3.6)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4">
                <a:extLst>
                  <a:ext uri="{FF2B5EF4-FFF2-40B4-BE49-F238E27FC236}">
                    <a16:creationId xmlns:a16="http://schemas.microsoft.com/office/drawing/2014/main" id="{98A87BE7-C3F2-4DD2-AE6E-AA6DFC456D70}"/>
                  </a:ext>
                </a:extLst>
              </p:cNvPr>
              <p:cNvSpPr>
                <a:spLocks noGrp="1"/>
              </p:cNvSpPr>
              <p:nvPr>
                <p:ph sz="half" idx="1"/>
              </p:nvPr>
            </p:nvSpPr>
            <p:spPr/>
            <p:txBody>
              <a:bodyPr/>
              <a:lstStyle/>
              <a:p>
                <a:r>
                  <a:rPr lang="en-US" dirty="0"/>
                  <a:t>Solve using a graph.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−2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−9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−4≥0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" name="Content Placeholder 4">
                <a:extLst>
                  <a:ext uri="{FF2B5EF4-FFF2-40B4-BE49-F238E27FC236}">
                    <a16:creationId xmlns:a16="http://schemas.microsoft.com/office/drawing/2014/main" id="{98A87BE7-C3F2-4DD2-AE6E-AA6DFC456D7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blipFill>
                <a:blip r:embed="rId3"/>
                <a:stretch>
                  <a:fillRect l="-1518" t="-18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2" name="Content Placeholder 11">
            <a:extLst>
              <a:ext uri="{FF2B5EF4-FFF2-40B4-BE49-F238E27FC236}">
                <a16:creationId xmlns:a16="http://schemas.microsoft.com/office/drawing/2014/main" id="{899EEE0A-629F-4C4B-B1F1-ACF8994A46A4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202" y="3300663"/>
            <a:ext cx="5780392" cy="1001935"/>
          </a:xfr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B8FD95C-E859-46AD-AFAF-956A8DD59F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38D7FC-D340-41FE-ADC4-89F0C0F01347}" type="slidenum">
              <a:rPr lang="en-US" smtClean="0"/>
              <a:t>48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71703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3-01 Complex Numbers (3.2)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Adding and Subtracting Complex Numbers</a:t>
            </a:r>
          </a:p>
          <a:p>
            <a:pPr lvl="1"/>
            <a:r>
              <a:rPr lang="en-US" dirty="0"/>
              <a:t>Add the same way you add (</a:t>
            </a:r>
            <a:r>
              <a:rPr lang="en-US" i="1" dirty="0"/>
              <a:t>x</a:t>
            </a:r>
            <a:r>
              <a:rPr lang="en-US" dirty="0"/>
              <a:t> + 4) + (2</a:t>
            </a:r>
            <a:r>
              <a:rPr lang="en-US" i="1" dirty="0"/>
              <a:t>x</a:t>
            </a:r>
            <a:r>
              <a:rPr lang="en-US" dirty="0"/>
              <a:t> – 3) </a:t>
            </a:r>
            <a:r>
              <a:rPr lang="en-US" dirty="0">
                <a:sym typeface="Wingdings"/>
              </a:rPr>
              <a:t>=</a:t>
            </a:r>
            <a:r>
              <a:rPr lang="en-US" dirty="0"/>
              <a:t> 3</a:t>
            </a:r>
            <a:r>
              <a:rPr lang="en-US" i="1" dirty="0"/>
              <a:t>x</a:t>
            </a:r>
            <a:r>
              <a:rPr lang="en-US" dirty="0"/>
              <a:t>+1</a:t>
            </a:r>
          </a:p>
          <a:p>
            <a:pPr lvl="1"/>
            <a:r>
              <a:rPr lang="en-US" dirty="0"/>
              <a:t>Combine like terms</a:t>
            </a:r>
          </a:p>
          <a:p>
            <a:pPr lvl="0"/>
            <a:r>
              <a:rPr lang="en-US" dirty="0"/>
              <a:t>Simplify</a:t>
            </a:r>
          </a:p>
          <a:p>
            <a:pPr lvl="1"/>
            <a:r>
              <a:rPr lang="en-US" dirty="0"/>
              <a:t>(−1 + 2</a:t>
            </a:r>
            <a:r>
              <a:rPr lang="en-US" i="1" dirty="0"/>
              <a:t>i</a:t>
            </a:r>
            <a:r>
              <a:rPr lang="en-US" dirty="0"/>
              <a:t>) + (3 + 3</a:t>
            </a:r>
            <a:r>
              <a:rPr lang="en-US" i="1" dirty="0"/>
              <a:t>i</a:t>
            </a:r>
            <a:r>
              <a:rPr lang="en-US" dirty="0"/>
              <a:t>)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r>
              <a:rPr lang="en-US" dirty="0"/>
              <a:t>(2 – 3</a:t>
            </a:r>
            <a:r>
              <a:rPr lang="en-US" i="1" dirty="0"/>
              <a:t>i</a:t>
            </a:r>
            <a:r>
              <a:rPr lang="en-US" dirty="0"/>
              <a:t>) – (3 – 7</a:t>
            </a:r>
            <a:r>
              <a:rPr lang="en-US" i="1" dirty="0"/>
              <a:t>i</a:t>
            </a:r>
            <a:r>
              <a:rPr lang="en-US" dirty="0"/>
              <a:t>)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r>
              <a:rPr lang="en-US" dirty="0"/>
              <a:t>2</a:t>
            </a:r>
            <a:r>
              <a:rPr lang="en-US" i="1" dirty="0"/>
              <a:t>i</a:t>
            </a:r>
            <a:r>
              <a:rPr lang="en-US" dirty="0"/>
              <a:t> – (3 + </a:t>
            </a:r>
            <a:r>
              <a:rPr lang="en-US" i="1" dirty="0" err="1"/>
              <a:t>i</a:t>
            </a:r>
            <a:r>
              <a:rPr lang="en-US" dirty="0"/>
              <a:t>) + (2 – 3</a:t>
            </a:r>
            <a:r>
              <a:rPr lang="en-US" i="1" dirty="0"/>
              <a:t>i</a:t>
            </a:r>
            <a:r>
              <a:rPr lang="en-US" dirty="0"/>
              <a:t>)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2D9F511-599C-4961-A85B-83E96996BE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38D7FC-D340-41FE-ADC4-89F0C0F01347}" type="slidenum">
              <a:rPr lang="en-US" smtClean="0"/>
              <a:t>5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3-01 Complex Numbers (3.2)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b="1" dirty="0"/>
              <a:t>Multiplying complex numbers</a:t>
            </a:r>
          </a:p>
          <a:p>
            <a:pPr lvl="1"/>
            <a:r>
              <a:rPr lang="en-US" dirty="0"/>
              <a:t>FOIL</a:t>
            </a:r>
          </a:p>
          <a:p>
            <a:pPr lvl="1"/>
            <a:r>
              <a:rPr lang="en-US" dirty="0"/>
              <a:t>Remember </a:t>
            </a:r>
            <a:r>
              <a:rPr lang="en-US" i="1" dirty="0"/>
              <a:t>i</a:t>
            </a:r>
            <a:r>
              <a:rPr lang="en-US" baseline="30000" dirty="0"/>
              <a:t>2</a:t>
            </a:r>
            <a:r>
              <a:rPr lang="en-US" dirty="0"/>
              <a:t> = −1</a:t>
            </a:r>
          </a:p>
          <a:p>
            <a:pPr lvl="0"/>
            <a:r>
              <a:rPr lang="en-US" dirty="0"/>
              <a:t>Multiply</a:t>
            </a:r>
          </a:p>
          <a:p>
            <a:pPr lvl="1"/>
            <a:r>
              <a:rPr lang="en-US" dirty="0"/>
              <a:t>–</a:t>
            </a:r>
            <a:r>
              <a:rPr lang="en-US" i="1" dirty="0" err="1"/>
              <a:t>i</a:t>
            </a:r>
            <a:r>
              <a:rPr lang="en-US" dirty="0"/>
              <a:t>(3 + </a:t>
            </a:r>
            <a:r>
              <a:rPr lang="en-US" i="1" dirty="0" err="1"/>
              <a:t>i</a:t>
            </a:r>
            <a:r>
              <a:rPr lang="en-US" dirty="0"/>
              <a:t>)						</a:t>
            </a:r>
          </a:p>
          <a:p>
            <a:pPr lvl="1"/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lvl="1"/>
            <a:r>
              <a:rPr lang="en-US" dirty="0"/>
              <a:t>(2 + 3</a:t>
            </a:r>
            <a:r>
              <a:rPr lang="en-US" i="1" dirty="0"/>
              <a:t>i</a:t>
            </a:r>
            <a:r>
              <a:rPr lang="en-US" dirty="0"/>
              <a:t>)(−6 − 2</a:t>
            </a:r>
            <a:r>
              <a:rPr lang="en-US" i="1" dirty="0"/>
              <a:t>i</a:t>
            </a:r>
            <a:r>
              <a:rPr lang="en-US" dirty="0"/>
              <a:t>)				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r>
              <a:rPr lang="en-US" dirty="0"/>
              <a:t>(1 + 2</a:t>
            </a:r>
            <a:r>
              <a:rPr lang="en-US" i="1" dirty="0"/>
              <a:t>i</a:t>
            </a:r>
            <a:r>
              <a:rPr lang="en-US" dirty="0"/>
              <a:t>)(1 – 2</a:t>
            </a:r>
            <a:r>
              <a:rPr lang="en-US" i="1" dirty="0"/>
              <a:t>i</a:t>
            </a:r>
            <a:r>
              <a:rPr lang="en-US" dirty="0"/>
              <a:t>)					</a:t>
            </a:r>
          </a:p>
          <a:p>
            <a:endParaRPr lang="en-US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1BFA9793-49A3-4714-AD35-612810BA70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38D7FC-D340-41FE-ADC4-89F0C0F01347}" type="slidenum">
              <a:rPr lang="en-US" smtClean="0"/>
              <a:t>6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6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3-01 Complex Numbers (3.2)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Notice on the last example that the answer was just real</a:t>
            </a:r>
          </a:p>
          <a:p>
            <a:r>
              <a:rPr lang="en-US" b="1" dirty="0"/>
              <a:t>Complex conjugate </a:t>
            </a:r>
            <a:r>
              <a:rPr lang="en-US" dirty="0">
                <a:sym typeface="Wingdings"/>
              </a:rPr>
              <a:t></a:t>
            </a:r>
            <a:r>
              <a:rPr lang="en-US" dirty="0"/>
              <a:t> same numbers just opposite sign on the imaginary part</a:t>
            </a:r>
          </a:p>
          <a:p>
            <a:pPr lvl="1"/>
            <a:r>
              <a:rPr lang="en-US" dirty="0"/>
              <a:t>When you multiply complex conjugates, the product is real</a:t>
            </a:r>
          </a:p>
          <a:p>
            <a:endParaRPr lang="en-US" dirty="0"/>
          </a:p>
          <a:p>
            <a:r>
              <a:rPr lang="en-US" b="1" dirty="0"/>
              <a:t>Dividing Complex Numbers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/>
              <a:t>To divide, multiply the numerator and denominator by the complex conjugate of the denominator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/>
              <a:t>No imaginary numbers are allowed in the denominator when simplified</a:t>
            </a:r>
          </a:p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C00ED3F-B32D-4B94-8988-E3987B656E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38D7FC-D340-41FE-ADC4-89F0C0F01347}" type="slidenum">
              <a:rPr lang="en-US" smtClean="0"/>
              <a:t>7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3-01 Complex Numbers (3.2)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sz="half" idx="1"/>
              </p:nvPr>
            </p:nvSpPr>
            <p:spPr/>
            <p:txBody>
              <a:bodyPr/>
              <a:lstStyle/>
              <a:p>
                <a:r>
                  <a:rPr lang="en-US" dirty="0"/>
                  <a:t>Divide</a:t>
                </a:r>
              </a:p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mtClean="0">
                            <a:latin typeface="Cambria Math" panose="02040503050406030204" pitchFamily="18" charset="0"/>
                          </a:rPr>
                          <m:t>2−7</m:t>
                        </m:r>
                        <m:r>
                          <a:rPr lang="en-US" smtClean="0">
                            <a:latin typeface="Cambria Math" panose="02040503050406030204" pitchFamily="18" charset="0"/>
                          </a:rPr>
                          <m:t>𝑖</m:t>
                        </m:r>
                      </m:num>
                      <m:den>
                        <m:r>
                          <a:rPr lang="en-US" smtClean="0">
                            <a:latin typeface="Cambria Math" panose="02040503050406030204" pitchFamily="18" charset="0"/>
                          </a:rPr>
                          <m:t>1+</m:t>
                        </m:r>
                        <m:r>
                          <a:rPr lang="en-US" smtClean="0">
                            <a:latin typeface="Cambria Math" panose="02040503050406030204" pitchFamily="18" charset="0"/>
                          </a:rPr>
                          <m:t>𝑖</m:t>
                        </m:r>
                      </m:den>
                    </m:f>
                  </m:oMath>
                </a14:m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blipFill>
                <a:blip r:embed="rId3"/>
                <a:stretch>
                  <a:fillRect l="-1518" t="-18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Content Placeholder 5">
                <a:extLst>
                  <a:ext uri="{FF2B5EF4-FFF2-40B4-BE49-F238E27FC236}">
                    <a16:creationId xmlns:a16="http://schemas.microsoft.com/office/drawing/2014/main" id="{41DBA6EE-002C-4853-85CD-6CDDA69D930D}"/>
                  </a:ext>
                </a:extLst>
              </p:cNvPr>
              <p:cNvSpPr>
                <a:spLocks noGrp="1"/>
              </p:cNvSpPr>
              <p:nvPr>
                <p:ph sz="half" idx="2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2−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den>
                    </m:f>
                  </m:oMath>
                </a14:m>
                <a:endParaRPr lang="en-US" b="0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6" name="Content Placeholder 5">
                <a:extLst>
                  <a:ext uri="{FF2B5EF4-FFF2-40B4-BE49-F238E27FC236}">
                    <a16:creationId xmlns:a16="http://schemas.microsoft.com/office/drawing/2014/main" id="{41DBA6EE-002C-4853-85CD-6CDDA69D930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2"/>
              </p:nvPr>
            </p:nvSpPr>
            <p:spPr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4514" name="Rectangle 2"/>
          <p:cNvSpPr>
            <a:spLocks noChangeArrowheads="1"/>
          </p:cNvSpPr>
          <p:nvPr/>
        </p:nvSpPr>
        <p:spPr bwMode="auto">
          <a:xfrm>
            <a:off x="2" y="-246220"/>
            <a:ext cx="246286" cy="492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121920" tIns="60960" rIns="121920" bIns="6096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sz="240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8A70618-26F0-4E80-B5A3-946B62F7F5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38D7FC-D340-41FE-ADC4-89F0C0F01347}" type="slidenum">
              <a:rPr lang="en-US" smtClean="0"/>
              <a:t>8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F3CBF0-8458-4822-BADB-331B6C1A88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3-02 Solve Quadratic Equations by Factoring (3.1)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63512BA-59BE-4514-9304-35815DE718A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Objectives: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Factor quadratic expressions.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Solve quadratic equations by factoring.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07BB63D-1DFA-4790-B3B4-6E32816D95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38D7FC-D340-41FE-ADC4-89F0C0F01347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76923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Blue Green">
      <a:dk1>
        <a:sysClr val="windowText" lastClr="000000"/>
      </a:dk1>
      <a:lt1>
        <a:sysClr val="window" lastClr="FFFFFF"/>
      </a:lt1>
      <a:dk2>
        <a:srgbClr val="373545"/>
      </a:dk2>
      <a:lt2>
        <a:srgbClr val="CEDBE6"/>
      </a:lt2>
      <a:accent1>
        <a:srgbClr val="3494BA"/>
      </a:accent1>
      <a:accent2>
        <a:srgbClr val="58B6C0"/>
      </a:accent2>
      <a:accent3>
        <a:srgbClr val="75BDA7"/>
      </a:accent3>
      <a:accent4>
        <a:srgbClr val="7A8C8E"/>
      </a:accent4>
      <a:accent5>
        <a:srgbClr val="84ACB6"/>
      </a:accent5>
      <a:accent6>
        <a:srgbClr val="2683C6"/>
      </a:accent6>
      <a:hlink>
        <a:srgbClr val="6B9F25"/>
      </a:hlink>
      <a:folHlink>
        <a:srgbClr val="9F6715"/>
      </a:folHlink>
    </a:clrScheme>
    <a:fontScheme name="Modern Love-Cambria">
      <a:majorFont>
        <a:latin typeface="Modern Love"/>
        <a:ea typeface=""/>
        <a:cs typeface=""/>
      </a:majorFont>
      <a:minorFont>
        <a:latin typeface="Cambria"/>
        <a:ea typeface=""/>
        <a:cs typeface=""/>
      </a:minorFont>
    </a:fontScheme>
    <a:fmtScheme name="Frosted Glass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100000"/>
              </a:schemeClr>
            </a:gs>
            <a:gs pos="68000">
              <a:schemeClr val="phClr">
                <a:tint val="77000"/>
                <a:satMod val="100000"/>
              </a:schemeClr>
            </a:gs>
            <a:gs pos="81000">
              <a:schemeClr val="phClr">
                <a:tint val="79000"/>
                <a:satMod val="100000"/>
              </a:schemeClr>
            </a:gs>
            <a:gs pos="86000">
              <a:schemeClr val="phClr">
                <a:tint val="73000"/>
                <a:satMod val="100000"/>
              </a:schemeClr>
            </a:gs>
            <a:gs pos="100000">
              <a:schemeClr val="phClr">
                <a:tint val="35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73000"/>
                <a:shade val="100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tint val="100000"/>
                <a:shade val="57000"/>
                <a:satMod val="120000"/>
              </a:schemeClr>
            </a:gs>
            <a:gs pos="80000">
              <a:schemeClr val="phClr">
                <a:tint val="100000"/>
                <a:shade val="56000"/>
                <a:satMod val="145000"/>
              </a:schemeClr>
            </a:gs>
            <a:gs pos="88000">
              <a:schemeClr val="phClr">
                <a:tint val="100000"/>
                <a:shade val="63000"/>
                <a:satMod val="160000"/>
              </a:schemeClr>
            </a:gs>
            <a:gs pos="100000">
              <a:schemeClr val="phClr">
                <a:tint val="99000"/>
                <a:shade val="100000"/>
                <a:satMod val="155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glow" dir="tl">
              <a:rot lat="0" lon="0" rev="1800000"/>
            </a:lightRig>
          </a:scene3d>
          <a:sp3d contourW="10160" prstMaterial="dkEdge">
            <a:bevelT w="0" h="0" prst="angle"/>
            <a:contourClr>
              <a:schemeClr val="phClr">
                <a:shade val="30000"/>
                <a:satMod val="150000"/>
              </a:schemeClr>
            </a:contourClr>
          </a:sp3d>
        </a:effectStyle>
        <a:effectStyle>
          <a:effectLst>
            <a:glow rad="50800">
              <a:schemeClr val="phClr">
                <a:tint val="68000"/>
                <a:shade val="93000"/>
                <a:alpha val="37000"/>
                <a:satMod val="250000"/>
              </a:schemeClr>
            </a:glow>
          </a:effectLst>
          <a:scene3d>
            <a:camera prst="orthographicFront">
              <a:rot lat="0" lon="0" rev="0"/>
            </a:camera>
            <a:lightRig rig="glow" dir="t">
              <a:rot lat="0" lon="0" rev="1800000"/>
            </a:lightRig>
          </a:scene3d>
          <a:sp3d contourW="10160" prstMaterial="dkEdge">
            <a:bevelT w="20320" h="19050" prst="angle"/>
            <a:contourClr>
              <a:schemeClr val="phClr">
                <a:shade val="3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5604</TotalTime>
  <Words>3548</Words>
  <Application>Microsoft Office PowerPoint</Application>
  <PresentationFormat>Widescreen</PresentationFormat>
  <Paragraphs>579</Paragraphs>
  <Slides>48</Slides>
  <Notes>37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48</vt:i4>
      </vt:variant>
    </vt:vector>
  </HeadingPairs>
  <TitlesOfParts>
    <vt:vector size="58" baseType="lpstr">
      <vt:lpstr>Arial</vt:lpstr>
      <vt:lpstr>Modern Love</vt:lpstr>
      <vt:lpstr>Cambria Math</vt:lpstr>
      <vt:lpstr>Wingdings</vt:lpstr>
      <vt:lpstr>Comic Sans MS</vt:lpstr>
      <vt:lpstr>Calibri</vt:lpstr>
      <vt:lpstr>Calibri Light</vt:lpstr>
      <vt:lpstr>Symbol</vt:lpstr>
      <vt:lpstr>Cambria</vt:lpstr>
      <vt:lpstr>Office Theme</vt:lpstr>
      <vt:lpstr>Solve Quadratic Equations</vt:lpstr>
      <vt:lpstr>PowerPoint Presentation</vt:lpstr>
      <vt:lpstr>3-01 Complex Numbers (3.2)</vt:lpstr>
      <vt:lpstr>3-01 Complex Numbers (3.2)</vt:lpstr>
      <vt:lpstr>3-01 Complex Numbers (3.2)</vt:lpstr>
      <vt:lpstr>3-01 Complex Numbers (3.2)</vt:lpstr>
      <vt:lpstr>3-01 Complex Numbers (3.2)</vt:lpstr>
      <vt:lpstr>3-01 Complex Numbers (3.2)</vt:lpstr>
      <vt:lpstr>3-02 Solve Quadratic Equations by Factoring (3.1)</vt:lpstr>
      <vt:lpstr>3-02 Solve Quadratic Equations by Factoring (3.1)</vt:lpstr>
      <vt:lpstr>3-02 Solve Quadratic Equations by Factoring (3.1)</vt:lpstr>
      <vt:lpstr>3-02 Solve Quadratic Equations by Factoring (3.1)</vt:lpstr>
      <vt:lpstr>3-02 Solve Quadratic Equations by Factoring (3.1)</vt:lpstr>
      <vt:lpstr>3-02 Solve Quadratic Equations by Factoring (3.1)</vt:lpstr>
      <vt:lpstr>3-02 Solve Quadratic Equations by Factoring (3.1)</vt:lpstr>
      <vt:lpstr>3-02 Solve Quadratic Equations by Factoring (3.1)</vt:lpstr>
      <vt:lpstr>3-02 Solve Quadratic Equations by Factoring (3.1)</vt:lpstr>
      <vt:lpstr>3-03 Solve Quadratic Equations by Graphing and Finding Square Roots (3.1)</vt:lpstr>
      <vt:lpstr>3-03 Solve Quadratic Equations by Graphing and Finding Square Roots (3.1)</vt:lpstr>
      <vt:lpstr>3-03 Solve Quadratic Equations by Graphing and Finding Square Roots (3.1)</vt:lpstr>
      <vt:lpstr>3-03 Solve Quadratic Equations by Graphing and Finding Square Roots (3.1)</vt:lpstr>
      <vt:lpstr>3-03 Solve Quadratic Equations by Graphing and Finding Square Roots (3.1)</vt:lpstr>
      <vt:lpstr>3-03 Solve Quadratic Equations by Graphing and Finding Square Roots (3.1)</vt:lpstr>
      <vt:lpstr>3-04 Solve Quadratic Equations by Completing the Square (3.3)</vt:lpstr>
      <vt:lpstr>3-04 Solve Quadratic Equations by Completing the Square (3.3)</vt:lpstr>
      <vt:lpstr>3-04 Solve Quadratic Equations by Completing the Square (3.3)</vt:lpstr>
      <vt:lpstr>3-04 Solve Quadratic Equations by Completing the Square (3.3)</vt:lpstr>
      <vt:lpstr>3-04 Solve Quadratic Equations by Completing the Square (3.3)</vt:lpstr>
      <vt:lpstr>3-04 Solve Quadratic Equations by Completing the Square (3.3)</vt:lpstr>
      <vt:lpstr>3-04 Solve Quadratic Equations by Completing the Square (3.3)</vt:lpstr>
      <vt:lpstr>3-05 Solve Quadratic Equations using the Quadratic Formula (3.4)</vt:lpstr>
      <vt:lpstr>3-05 Solve Quadratic Equations using the Quadratic Formula (3.4)</vt:lpstr>
      <vt:lpstr>3-05 Solve Quadratic Equations using the Quadratic Formula (3.4)</vt:lpstr>
      <vt:lpstr>3-05 Solve Quadratic Equations using the Quadratic Formula (3.4)</vt:lpstr>
      <vt:lpstr>3-05 Solve Quadratic Equations using the Quadratic Formula (3.4)</vt:lpstr>
      <vt:lpstr>3-05 Solve Quadratic Equations using the Quadratic Formula (3.4)</vt:lpstr>
      <vt:lpstr>3-05 Solve Quadratic Equations using the Quadratic Formula (3.4)</vt:lpstr>
      <vt:lpstr>3-06 Solving Quadratic Equations by Any Method (Review)</vt:lpstr>
      <vt:lpstr>3-06 Solving Quadratic Equations by Any Method (Review)</vt:lpstr>
      <vt:lpstr>3-06 Solving Quadratic Equations by Any Method (Review)</vt:lpstr>
      <vt:lpstr>3-06 Solving Quadratic Equations by Any Method (Review)</vt:lpstr>
      <vt:lpstr>3-06 Solving Quadratic Equations by Any Method (Review)</vt:lpstr>
      <vt:lpstr>3-07 Solve Quadratic Inequalities (3.6)</vt:lpstr>
      <vt:lpstr>3-07 Solve Quadratic Inequalities (3.6)</vt:lpstr>
      <vt:lpstr>3-07 Solve Quadratic Inequalities (3.6)</vt:lpstr>
      <vt:lpstr>3-07 Solve Quadratic Inequalities (3.6)</vt:lpstr>
      <vt:lpstr>3-07 Solve Quadratic Inequalities (3.6)</vt:lpstr>
      <vt:lpstr>3-07 Solve Quadratic Inequalities (3.6)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Richard Wright</dc:creator>
  <cp:lastModifiedBy>Richard Wright</cp:lastModifiedBy>
  <cp:revision>50</cp:revision>
  <dcterms:created xsi:type="dcterms:W3CDTF">2022-05-06T17:00:35Z</dcterms:created>
  <dcterms:modified xsi:type="dcterms:W3CDTF">2022-11-01T18:24:09Z</dcterms:modified>
</cp:coreProperties>
</file>